
<file path=[Content_Types].xml><?xml version="1.0" encoding="utf-8"?>
<Types xmlns="http://schemas.openxmlformats.org/package/2006/content-types">
  <Default Extension="jpeg" ContentType="image/jpeg"/>
  <Default Extension="jpg" ContentType="image/jpeg"/>
  <Default Extension="m4a" ContentType="audio/mp4"/>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5.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6.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7.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8.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9.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0.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1.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2.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3.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notesSlides/notesSlide14.xml" ContentType="application/vnd.openxmlformats-officedocument.presentationml.notesSlide+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15.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6.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7.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18.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19.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notesSlides/notesSlide20.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21.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Lst>
  <p:notesMasterIdLst>
    <p:notesMasterId r:id="rId26"/>
  </p:notesMasterIdLst>
  <p:sldIdLst>
    <p:sldId id="256" r:id="rId5"/>
    <p:sldId id="1814" r:id="rId6"/>
    <p:sldId id="1810" r:id="rId7"/>
    <p:sldId id="260" r:id="rId8"/>
    <p:sldId id="276" r:id="rId9"/>
    <p:sldId id="277" r:id="rId10"/>
    <p:sldId id="271" r:id="rId11"/>
    <p:sldId id="282" r:id="rId12"/>
    <p:sldId id="1815" r:id="rId13"/>
    <p:sldId id="283" r:id="rId14"/>
    <p:sldId id="1816" r:id="rId15"/>
    <p:sldId id="284" r:id="rId16"/>
    <p:sldId id="1817" r:id="rId17"/>
    <p:sldId id="285" r:id="rId18"/>
    <p:sldId id="1818" r:id="rId19"/>
    <p:sldId id="286" r:id="rId20"/>
    <p:sldId id="278" r:id="rId21"/>
    <p:sldId id="280" r:id="rId22"/>
    <p:sldId id="1808" r:id="rId23"/>
    <p:sldId id="1812" r:id="rId24"/>
    <p:sldId id="1813" r:id="rId25"/>
  </p:sldIdLst>
  <p:sldSz cx="9144000" cy="5143500" type="screen16x9"/>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4" clrIdx="3"/>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D80CBA-0997-48F1-90FC-2D122AA0C63F}" v="31" dt="2021-05-11T13:02:34.5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4" autoAdjust="0"/>
    <p:restoredTop sz="34524" autoAdjust="0"/>
  </p:normalViewPr>
  <p:slideViewPr>
    <p:cSldViewPr snapToGrid="0">
      <p:cViewPr varScale="1">
        <p:scale>
          <a:sx n="41" d="100"/>
          <a:sy n="41" d="100"/>
        </p:scale>
        <p:origin x="2838" y="30"/>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p:scale>
          <a:sx n="150" d="100"/>
          <a:sy n="150" d="100"/>
        </p:scale>
        <p:origin x="2388" y="-255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5B94B0-FAB2-4A7C-9B24-E761C7246F70}" type="datetimeFigureOut">
              <a:rPr lang="en-US" smtClean="0"/>
              <a:t>6/22/2021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8696F8-6659-4577-BCBA-679FDA833FEB}" type="slidenum">
              <a:rPr lang="en-US" smtClean="0"/>
              <a:t>‹#›</a:t>
            </a:fld>
            <a:endParaRPr lang="en-US" dirty="0"/>
          </a:p>
        </p:txBody>
      </p:sp>
    </p:spTree>
    <p:extLst>
      <p:ext uri="{BB962C8B-B14F-4D97-AF65-F5344CB8AC3E}">
        <p14:creationId xmlns:p14="http://schemas.microsoft.com/office/powerpoint/2010/main" val="393917644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900" b="1" i="0" u="none" strike="noStrike" kern="1200" baseline="0" dirty="0">
                <a:solidFill>
                  <a:schemeClr val="tx1"/>
                </a:solidFill>
                <a:latin typeface="+mn-lt"/>
                <a:ea typeface="+mn-ea"/>
                <a:cs typeface="+mn-cs"/>
              </a:rPr>
              <a:t>Pour présenter le fichier PowerPoint à l’écran, lancez l’application </a:t>
            </a:r>
            <a:r>
              <a:rPr lang="fr-CA" sz="900" b="1" i="1" u="none" strike="noStrike" kern="1200" baseline="0" dirty="0">
                <a:solidFill>
                  <a:schemeClr val="tx1"/>
                </a:solidFill>
                <a:latin typeface="+mn-lt"/>
                <a:ea typeface="+mn-ea"/>
                <a:cs typeface="+mn-cs"/>
              </a:rPr>
              <a:t>FlippingBook</a:t>
            </a:r>
            <a:r>
              <a:rPr lang="fr-CA" sz="900" b="1" i="0" u="none" strike="noStrike" kern="1200" baseline="0" dirty="0">
                <a:solidFill>
                  <a:schemeClr val="tx1"/>
                </a:solidFill>
                <a:latin typeface="+mn-lt"/>
                <a:ea typeface="+mn-ea"/>
                <a:cs typeface="+mn-cs"/>
              </a:rPr>
              <a:t>. </a:t>
            </a:r>
            <a:r>
              <a:rPr lang="fr-CA" sz="900" b="0" i="0" u="none" strike="noStrike" kern="1200" baseline="0" dirty="0">
                <a:solidFill>
                  <a:schemeClr val="tx1"/>
                </a:solidFill>
                <a:latin typeface="+mn-lt"/>
                <a:ea typeface="+mn-ea"/>
                <a:cs typeface="+mn-cs"/>
              </a:rPr>
              <a:t>Faites un copier-coller de ce lien dans votre navigateur :</a:t>
            </a:r>
          </a:p>
          <a:p>
            <a:r>
              <a:rPr lang="fr-CA" sz="900" b="0" i="0" u="none" strike="noStrike" kern="1200" baseline="0" dirty="0">
                <a:solidFill>
                  <a:schemeClr val="tx1"/>
                </a:solidFill>
                <a:latin typeface="+mn-lt"/>
                <a:ea typeface="+mn-ea"/>
                <a:cs typeface="+mn-cs"/>
              </a:rPr>
              <a:t>https://online.flippingbook.com/view/662570154/</a:t>
            </a:r>
          </a:p>
          <a:p>
            <a:endParaRPr lang="fr-CA" sz="800" b="0" i="0" u="none" kern="1200" baseline="0" dirty="0">
              <a:solidFill>
                <a:schemeClr val="tx1"/>
              </a:solidFill>
              <a:highlight>
                <a:srgbClr val="FFFF00"/>
              </a:highlight>
              <a:latin typeface="+mn-lt"/>
              <a:ea typeface="+mn-ea"/>
              <a:cs typeface="+mn-cs"/>
            </a:endParaRPr>
          </a:p>
          <a:p>
            <a:r>
              <a:rPr lang="fr-CA" sz="900" b="1" i="0" u="none" strike="noStrike" kern="1200" baseline="0" dirty="0">
                <a:solidFill>
                  <a:schemeClr val="tx1"/>
                </a:solidFill>
                <a:latin typeface="+mn-lt"/>
                <a:ea typeface="+mn-ea"/>
                <a:cs typeface="+mn-cs"/>
              </a:rPr>
              <a:t>Objectif d’apprentissage :</a:t>
            </a:r>
          </a:p>
          <a:p>
            <a:r>
              <a:rPr lang="fr-CA" sz="900" b="0" i="0" u="none" strike="noStrike" kern="1200" baseline="0" dirty="0">
                <a:solidFill>
                  <a:schemeClr val="tx1"/>
                </a:solidFill>
                <a:latin typeface="+mn-lt"/>
                <a:ea typeface="+mn-ea"/>
                <a:cs typeface="+mn-cs"/>
              </a:rPr>
              <a:t>Comprendre l’importance de l’établissement d’objectifs SMART pour rester sur la bonne voie et se fixer des rêves réalistes et atteignables.</a:t>
            </a:r>
          </a:p>
          <a:p>
            <a:endParaRPr lang="fr-CA" sz="900" b="0" i="0" u="none" strike="noStrike" kern="1200" baseline="0" dirty="0">
              <a:solidFill>
                <a:schemeClr val="tx1"/>
              </a:solidFill>
              <a:latin typeface="+mn-lt"/>
              <a:ea typeface="+mn-ea"/>
              <a:cs typeface="+mn-cs"/>
            </a:endParaRPr>
          </a:p>
          <a:p>
            <a:r>
              <a:rPr lang="fr-CA" sz="900" b="1" i="0" u="none" strike="noStrike" kern="1200" baseline="0" dirty="0">
                <a:solidFill>
                  <a:schemeClr val="tx1"/>
                </a:solidFill>
                <a:latin typeface="+mn-lt"/>
                <a:ea typeface="+mn-ea"/>
                <a:cs typeface="+mn-cs"/>
              </a:rPr>
              <a:t>Introduction et mise en contexte de l’atelier</a:t>
            </a:r>
          </a:p>
          <a:p>
            <a:pPr marL="171450" indent="-171450">
              <a:spcAft>
                <a:spcPts val="200"/>
              </a:spcAft>
              <a:buFont typeface="Arial" panose="020B0604020202020204" pitchFamily="34" charset="0"/>
              <a:buChar char="•"/>
            </a:pPr>
            <a:r>
              <a:rPr lang="fr-CA" dirty="0">
                <a:effectLst/>
              </a:rPr>
              <a:t>Présentez-vous brièvement (au besoin)</a:t>
            </a:r>
            <a:r>
              <a:rPr lang="fr-CA" sz="900" b="0" i="0" u="none" strike="noStrike" kern="1200" baseline="0" dirty="0">
                <a:solidFill>
                  <a:schemeClr val="tx1"/>
                </a:solidFill>
                <a:latin typeface="+mn-lt"/>
                <a:ea typeface="+mn-ea"/>
                <a:cs typeface="+mn-cs"/>
              </a:rPr>
              <a:t>.</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Présentez les grandes lignes du déroulement de l’atelier et expliquez aux élèves à quoi ils peuvent s’attendre dans les 45 prochaines minutes.</a:t>
            </a:r>
          </a:p>
          <a:p>
            <a:pPr marL="171450" indent="-171450">
              <a:buFont typeface="Arial" panose="020B0604020202020204" pitchFamily="34" charset="0"/>
              <a:buChar char="•"/>
            </a:pPr>
            <a:r>
              <a:rPr lang="fr-CA" sz="900" b="0" i="0" u="none" strike="noStrike" kern="1200" baseline="0" dirty="0">
                <a:solidFill>
                  <a:schemeClr val="tx1"/>
                </a:solidFill>
                <a:latin typeface="+mn-lt"/>
                <a:ea typeface="+mn-ea"/>
                <a:cs typeface="+mn-cs"/>
              </a:rPr>
              <a:t>Cette introduction devrait prendre environ 5 minutes.</a:t>
            </a:r>
          </a:p>
        </p:txBody>
      </p:sp>
      <p:sp>
        <p:nvSpPr>
          <p:cNvPr id="4" name="Slide Number Placeholder 3"/>
          <p:cNvSpPr>
            <a:spLocks noGrp="1"/>
          </p:cNvSpPr>
          <p:nvPr>
            <p:ph type="sldNum" sz="quarter" idx="5"/>
          </p:nvPr>
        </p:nvSpPr>
        <p:spPr/>
        <p:txBody>
          <a:bodyPr/>
          <a:lstStyle/>
          <a:p>
            <a:fld id="{638696F8-6659-4577-BCBA-679FDA833FEB}" type="slidenum">
              <a:rPr lang="en-US" smtClean="0"/>
              <a:t>1</a:t>
            </a:fld>
            <a:endParaRPr lang="en-US" dirty="0"/>
          </a:p>
        </p:txBody>
      </p:sp>
    </p:spTree>
    <p:extLst>
      <p:ext uri="{BB962C8B-B14F-4D97-AF65-F5344CB8AC3E}">
        <p14:creationId xmlns:p14="http://schemas.microsoft.com/office/powerpoint/2010/main" val="767971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562600" cy="3600450"/>
          </a:xfrm>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fr-CA" sz="900" b="1" i="0" u="none" strike="noStrike" baseline="0" dirty="0">
                <a:solidFill>
                  <a:srgbClr val="000000"/>
                </a:solidFill>
                <a:latin typeface="+mn-lt"/>
              </a:rPr>
              <a:t>Activité de groupe : </a:t>
            </a:r>
            <a:r>
              <a:rPr lang="fr-CA" sz="900" b="1" dirty="0">
                <a:effectLst/>
                <a:latin typeface="+mn-lt"/>
              </a:rPr>
              <a:t>Apprendre à établir des objectifs SMART</a:t>
            </a:r>
            <a:endParaRPr lang="fr-CA" sz="900" b="1" i="0" u="none" strike="noStrike" baseline="0" dirty="0">
              <a:solidFill>
                <a:srgbClr val="000000"/>
              </a:solidFill>
              <a:latin typeface="+mn-lt"/>
            </a:endParaRPr>
          </a:p>
          <a:p>
            <a:pPr marL="0" marR="0" lvl="0" indent="0" algn="l" defTabSz="914400" rtl="0" eaLnBrk="1" fontAlgn="auto" latinLnBrk="0" hangingPunct="1">
              <a:lnSpc>
                <a:spcPct val="100000"/>
              </a:lnSpc>
              <a:spcBef>
                <a:spcPct val="0"/>
              </a:spcBef>
              <a:spcAft>
                <a:spcPct val="0"/>
              </a:spcAft>
              <a:buClrTx/>
              <a:buSzTx/>
              <a:buFontTx/>
              <a:buNone/>
              <a:defRPr/>
            </a:pPr>
            <a:r>
              <a:rPr lang="fr-CA" sz="900" b="1" i="0" u="none" strike="noStrike" baseline="0" dirty="0">
                <a:solidFill>
                  <a:srgbClr val="000000"/>
                </a:solidFill>
                <a:latin typeface="+mn-lt"/>
              </a:rPr>
              <a:t> </a:t>
            </a:r>
          </a:p>
          <a:p>
            <a:pPr marL="171450" indent="-171450">
              <a:buFont typeface="Arial" panose="020B0604020202020204" pitchFamily="34" charset="0"/>
              <a:buChar char="•"/>
            </a:pPr>
            <a:r>
              <a:rPr lang="fr-CA" sz="900" dirty="0">
                <a:latin typeface="+mn-lt"/>
              </a:rPr>
              <a:t>Lisez à voix haute l’objectif de Farah.</a:t>
            </a:r>
          </a:p>
          <a:p>
            <a:pPr marL="171450" indent="-171450">
              <a:buFont typeface="Arial" panose="020B0604020202020204" pitchFamily="34" charset="0"/>
              <a:buChar char="•"/>
            </a:pPr>
            <a:r>
              <a:rPr lang="fr-CA" sz="900" i="0" dirty="0">
                <a:latin typeface="+mn-lt"/>
              </a:rPr>
              <a:t>Demandez aux élèves si cet objectif répond aux critères </a:t>
            </a:r>
            <a:r>
              <a:rPr lang="fr-CA" sz="900" dirty="0">
                <a:latin typeface="+mn-lt"/>
              </a:rPr>
              <a:t>SMART.</a:t>
            </a:r>
          </a:p>
          <a:p>
            <a:pPr marL="171450" indent="-171450" defTabSz="914400">
              <a:spcBef>
                <a:spcPct val="0"/>
              </a:spcBef>
              <a:spcAft>
                <a:spcPct val="0"/>
              </a:spcAft>
              <a:buFont typeface="Arial" panose="020B0604020202020204" pitchFamily="34" charset="0"/>
              <a:buChar char="•"/>
              <a:defRPr/>
            </a:pPr>
            <a:r>
              <a:rPr lang="fr-CA" sz="900" dirty="0">
                <a:latin typeface="+mn-lt"/>
              </a:rPr>
              <a:t>Encouragez-les à utiliser la zone de clavardage.</a:t>
            </a:r>
            <a:endParaRPr lang="fr-CA" sz="900" i="0" u="none" strike="noStrike" kern="1200" baseline="0" dirty="0">
              <a:solidFill>
                <a:schemeClr val="tx1"/>
              </a:solidFill>
              <a:latin typeface="+mn-lt"/>
              <a:ea typeface="+mn-ea"/>
              <a:cs typeface="+mn-cs"/>
            </a:endParaRPr>
          </a:p>
          <a:p>
            <a:endParaRPr lang="fr-CA" sz="900" b="1" dirty="0">
              <a:latin typeface="+mn-lt"/>
            </a:endParaRPr>
          </a:p>
          <a:p>
            <a:r>
              <a:rPr lang="fr-CA" sz="900" b="1" dirty="0">
                <a:latin typeface="+mn-lt"/>
              </a:rPr>
              <a:t>Réponse : Non. </a:t>
            </a:r>
            <a:r>
              <a:rPr lang="fr-CA" sz="900" dirty="0">
                <a:latin typeface="+mn-lt"/>
              </a:rPr>
              <a:t>Pourquoi?</a:t>
            </a:r>
          </a:p>
          <a:p>
            <a:pPr marL="266700" marR="0" indent="-266700">
              <a:spcBef>
                <a:spcPct val="0"/>
              </a:spcBef>
              <a:spcAft>
                <a:spcPct val="0"/>
              </a:spcAft>
              <a:buFont typeface="Wingdings" panose="05000000000000000000" pitchFamily="2" charset="2"/>
              <a:buChar char="§"/>
            </a:pPr>
            <a:r>
              <a:rPr lang="fr-CA" sz="900" dirty="0">
                <a:latin typeface="+mn-lt"/>
                <a:cs typeface="Times New Roman" panose="02020603050405020304" pitchFamily="18" charset="0"/>
              </a:rPr>
              <a:t>Farah exprime de très bonnes intentions en voulant </a:t>
            </a:r>
            <a:r>
              <a:rPr lang="fr-CA" sz="900" b="0" dirty="0">
                <a:latin typeface="+mn-lt"/>
                <a:cs typeface="Times New Roman" panose="02020603050405020304" pitchFamily="18" charset="0"/>
              </a:rPr>
              <a:t>faire mieux en histoire, mais ce qu’elle dit ne peut pas être considéré comme un objectif SMART, pour plusieurs raisons. Tout d’abord, « m’améliorer » n’est pas un objectif assez spécifique. Que veut-elle dire au juste? Si Farah avait dit vouloir « avoir 90 % en histoire », cela aurait été spécifique et, bien sûr, mesurable.</a:t>
            </a:r>
            <a:br>
              <a:rPr lang="fr-CA" sz="900" b="0" dirty="0">
                <a:latin typeface="+mn-lt"/>
                <a:cs typeface="Times New Roman" panose="02020603050405020304" pitchFamily="18" charset="0"/>
              </a:rPr>
            </a:br>
            <a:r>
              <a:rPr lang="fr-CA" sz="900" b="0" dirty="0">
                <a:latin typeface="+mn-lt"/>
                <a:cs typeface="Times New Roman" panose="02020603050405020304" pitchFamily="18" charset="0"/>
              </a:rPr>
              <a:t>Par ailleurs, cet objectif n’est pas délimité dans le temps. Veut-elle améliorer ses notes en histoire cette </a:t>
            </a:r>
            <a:r>
              <a:rPr lang="fr-CA" sz="900" dirty="0">
                <a:latin typeface="+mn-lt"/>
                <a:cs typeface="Times New Roman" panose="02020603050405020304" pitchFamily="18" charset="0"/>
              </a:rPr>
              <a:t>année? L’année prochaine? D’ici la fin du secondaire?</a:t>
            </a:r>
            <a:endParaRPr lang="fr-CA" sz="900" dirty="0">
              <a:effectLst/>
              <a:latin typeface="+mn-lt"/>
              <a:ea typeface="Calibri" panose="020F0502020204030204" pitchFamily="34" charset="0"/>
              <a:cs typeface="Times New Roman" panose="02020603050405020304" pitchFamily="18" charset="0"/>
            </a:endParaRPr>
          </a:p>
          <a:p>
            <a:pPr marL="266700" marR="0" indent="-266700">
              <a:spcBef>
                <a:spcPct val="0"/>
              </a:spcBef>
              <a:spcAft>
                <a:spcPct val="0"/>
              </a:spcAft>
              <a:buFont typeface="Wingdings" panose="05000000000000000000" pitchFamily="2" charset="2"/>
              <a:buChar char="§"/>
            </a:pPr>
            <a:endParaRPr lang="fr-CA" sz="900" dirty="0">
              <a:effectLst/>
              <a:latin typeface="+mn-lt"/>
              <a:ea typeface="Calibri" panose="020F0502020204030204" pitchFamily="34" charset="0"/>
              <a:cs typeface="Times New Roman" panose="02020603050405020304" pitchFamily="18" charset="0"/>
            </a:endParaRPr>
          </a:p>
          <a:p>
            <a:pPr marL="266700" marR="0" lvl="0" indent="-26670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lang="fr-CA" sz="900" dirty="0">
                <a:effectLst/>
                <a:latin typeface="+mn-lt"/>
                <a:ea typeface="Calibri" panose="020F0502020204030204" pitchFamily="34" charset="0"/>
                <a:cs typeface="Times New Roman" panose="02020603050405020304" pitchFamily="18" charset="0"/>
              </a:rPr>
              <a:t>Pour avoir un objectif SMART, Farah pourrait ajouter une échéance en disant, par exemple :</a:t>
            </a:r>
            <a:br>
              <a:rPr lang="fr-CA" sz="900" dirty="0">
                <a:effectLst/>
                <a:latin typeface="+mn-lt"/>
                <a:ea typeface="Calibri" panose="020F0502020204030204" pitchFamily="34" charset="0"/>
                <a:cs typeface="Times New Roman" panose="02020603050405020304" pitchFamily="18" charset="0"/>
              </a:rPr>
            </a:br>
            <a:r>
              <a:rPr lang="fr-CA" sz="900" dirty="0">
                <a:effectLst/>
                <a:latin typeface="+mn-lt"/>
                <a:ea typeface="Calibri" panose="020F0502020204030204" pitchFamily="34" charset="0"/>
                <a:cs typeface="Times New Roman" panose="02020603050405020304" pitchFamily="18" charset="0"/>
              </a:rPr>
              <a:t>« Je veux avoir 90 % en histoire avant la fin du secondaire. »</a:t>
            </a:r>
            <a:endParaRPr lang="fr-CA" sz="900" u="none" dirty="0">
              <a:effectLst/>
              <a:latin typeface="+mn-lt"/>
              <a:ea typeface="Calibri" panose="020F0502020204030204" pitchFamily="34" charset="0"/>
              <a:cs typeface="Times New Roman" panose="02020603050405020304" pitchFamily="18" charset="0"/>
            </a:endParaRPr>
          </a:p>
          <a:p>
            <a:pPr marL="285750" marR="0" indent="-285750">
              <a:spcBef>
                <a:spcPct val="0"/>
              </a:spcBef>
              <a:spcAft>
                <a:spcPct val="0"/>
              </a:spcAft>
              <a:buFont typeface="Arial" panose="020B0604020202020204" pitchFamily="34" charset="0"/>
              <a:buChar char="•"/>
            </a:pPr>
            <a:endParaRPr lang="en-US" sz="900" dirty="0">
              <a:effectLst/>
              <a:latin typeface="+mn-lt"/>
              <a:ea typeface="Calibri" panose="020F0502020204030204" pitchFamily="34" charset="0"/>
              <a:cs typeface="Times New Roman" panose="02020603050405020304" pitchFamily="18" charset="0"/>
            </a:endParaRPr>
          </a:p>
          <a:p>
            <a:pPr marL="0" marR="0">
              <a:spcBef>
                <a:spcPct val="0"/>
              </a:spcBef>
              <a:spcAft>
                <a:spcPct val="0"/>
              </a:spcAft>
            </a:pPr>
            <a:r>
              <a:rPr lang="en-US" sz="900" dirty="0">
                <a:effectLst/>
                <a:latin typeface="+mn-lt"/>
                <a:ea typeface="Calibri" panose="020F0502020204030204" pitchFamily="34" charset="0"/>
                <a:cs typeface="Times New Roman" panose="02020603050405020304" pitchFamily="18" charset="0"/>
              </a:rPr>
              <a:t> </a:t>
            </a:r>
          </a:p>
          <a:p>
            <a:endParaRPr lang="fr-CA" sz="900"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10</a:t>
            </a:fld>
            <a:endParaRPr lang="en-US" dirty="0"/>
          </a:p>
        </p:txBody>
      </p:sp>
    </p:spTree>
    <p:extLst>
      <p:ext uri="{BB962C8B-B14F-4D97-AF65-F5344CB8AC3E}">
        <p14:creationId xmlns:p14="http://schemas.microsoft.com/office/powerpoint/2010/main" val="418719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p:spPr>
        <p:txBody>
          <a:bodyPr/>
          <a:lstStyle/>
          <a:p>
            <a:pPr marL="171450" indent="-171450">
              <a:buFont typeface="Arial" panose="020B0604020202020204" pitchFamily="34" charset="0"/>
              <a:buChar char="•"/>
            </a:pPr>
            <a:endParaRPr lang="fr-CA" dirty="0"/>
          </a:p>
        </p:txBody>
      </p:sp>
      <p:sp>
        <p:nvSpPr>
          <p:cNvPr id="4" name="Slide Number Placeholder 3"/>
          <p:cNvSpPr>
            <a:spLocks noGrp="1"/>
          </p:cNvSpPr>
          <p:nvPr>
            <p:ph type="sldNum" sz="quarter" idx="5"/>
          </p:nvPr>
        </p:nvSpPr>
        <p:spPr/>
        <p:txBody>
          <a:bodyPr/>
          <a:lstStyle/>
          <a:p>
            <a:fld id="{638696F8-6659-4577-BCBA-679FDA833FEB}" type="slidenum">
              <a:rPr lang="en-US" smtClean="0"/>
              <a:t>11</a:t>
            </a:fld>
            <a:endParaRPr lang="en-US" dirty="0"/>
          </a:p>
        </p:txBody>
      </p:sp>
    </p:spTree>
    <p:extLst>
      <p:ext uri="{BB962C8B-B14F-4D97-AF65-F5344CB8AC3E}">
        <p14:creationId xmlns:p14="http://schemas.microsoft.com/office/powerpoint/2010/main" val="3258383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400">
              <a:spcBef>
                <a:spcPct val="0"/>
              </a:spcBef>
              <a:spcAft>
                <a:spcPct val="0"/>
              </a:spcAft>
              <a:defRPr/>
            </a:pPr>
            <a:r>
              <a:rPr lang="fr-CA" b="1" i="0" u="none" strike="noStrike" baseline="0" dirty="0">
                <a:solidFill>
                  <a:srgbClr val="000000"/>
                </a:solidFill>
                <a:latin typeface="+mn-lt"/>
              </a:rPr>
              <a:t>Activité de groupe : </a:t>
            </a:r>
            <a:r>
              <a:rPr lang="fr-CA" b="1" dirty="0">
                <a:effectLst/>
                <a:latin typeface="+mn-lt"/>
              </a:rPr>
              <a:t>Apprendre à établir des objectifs SMART</a:t>
            </a:r>
            <a:endParaRPr lang="fr-CA" b="1" i="0" u="none" strike="noStrike" baseline="0" dirty="0">
              <a:solidFill>
                <a:srgbClr val="000000"/>
              </a:solidFill>
              <a:latin typeface="+mn-lt"/>
            </a:endParaRPr>
          </a:p>
          <a:p>
            <a:pPr marL="0" marR="0" lvl="0" indent="0" algn="l" defTabSz="914400" rtl="0" eaLnBrk="1" fontAlgn="auto" latinLnBrk="0" hangingPunct="1">
              <a:lnSpc>
                <a:spcPct val="100000"/>
              </a:lnSpc>
              <a:spcBef>
                <a:spcPct val="0"/>
              </a:spcBef>
              <a:spcAft>
                <a:spcPct val="0"/>
              </a:spcAft>
              <a:buClrTx/>
              <a:buSzTx/>
              <a:buFontTx/>
              <a:buNone/>
              <a:defRPr/>
            </a:pPr>
            <a:endParaRPr lang="fr-CA" sz="900" b="0" i="0" u="none" strike="noStrike" baseline="0" dirty="0">
              <a:solidFill>
                <a:srgbClr val="000000"/>
              </a:solidFill>
              <a:latin typeface="+mn-lt"/>
            </a:endParaRPr>
          </a:p>
          <a:p>
            <a:pPr marL="171450" indent="-171450">
              <a:buFont typeface="Arial" panose="020B0604020202020204" pitchFamily="34" charset="0"/>
              <a:buChar char="•"/>
            </a:pPr>
            <a:r>
              <a:rPr lang="fr-CA" b="0" dirty="0">
                <a:latin typeface="+mn-lt"/>
              </a:rPr>
              <a:t>Lisez à haute voix l’objectif de Marika.</a:t>
            </a:r>
          </a:p>
          <a:p>
            <a:pPr marL="171450" indent="-171450">
              <a:buFont typeface="Arial" panose="020B0604020202020204" pitchFamily="34" charset="0"/>
              <a:buChar char="•"/>
            </a:pPr>
            <a:r>
              <a:rPr lang="fr-CA" sz="900" i="0" dirty="0">
                <a:latin typeface="+mn-lt"/>
              </a:rPr>
              <a:t>Demandez aux élèves si cet objectif répond aux critères </a:t>
            </a:r>
            <a:r>
              <a:rPr lang="fr-CA" sz="900" dirty="0">
                <a:latin typeface="+mn-lt"/>
              </a:rPr>
              <a:t>SMART.</a:t>
            </a:r>
            <a:endParaRPr lang="fr-CA" sz="900" b="0" dirty="0">
              <a:latin typeface="+mn-lt"/>
            </a:endParaRPr>
          </a:p>
          <a:p>
            <a:pPr marL="171450" indent="-171450" defTabSz="914400">
              <a:spcBef>
                <a:spcPct val="0"/>
              </a:spcBef>
              <a:spcAft>
                <a:spcPct val="0"/>
              </a:spcAft>
              <a:buFont typeface="Arial" panose="020B0604020202020204" pitchFamily="34" charset="0"/>
              <a:buChar char="•"/>
              <a:defRPr/>
            </a:pPr>
            <a:r>
              <a:rPr lang="fr-CA" sz="900" dirty="0">
                <a:latin typeface="+mn-lt"/>
              </a:rPr>
              <a:t>Encouragez-les à utiliser la zone de clavardage.</a:t>
            </a:r>
            <a:endParaRPr lang="fr-CA" sz="900" i="0" u="none" strike="noStrike" kern="1200" baseline="0" dirty="0">
              <a:solidFill>
                <a:schemeClr val="tx1"/>
              </a:solidFill>
              <a:latin typeface="+mn-lt"/>
              <a:ea typeface="+mn-ea"/>
              <a:cs typeface="+mn-cs"/>
            </a:endParaRPr>
          </a:p>
          <a:p>
            <a:endParaRPr lang="fr-CA" b="0" i="1" dirty="0">
              <a:latin typeface="+mn-lt"/>
            </a:endParaRPr>
          </a:p>
          <a:p>
            <a:r>
              <a:rPr lang="fr-CA" b="1" dirty="0">
                <a:latin typeface="+mn-lt"/>
              </a:rPr>
              <a:t>Réponse : Oui. </a:t>
            </a:r>
            <a:r>
              <a:rPr lang="fr-CA" dirty="0">
                <a:latin typeface="+mn-lt"/>
              </a:rPr>
              <a:t>Pourquoi?</a:t>
            </a:r>
          </a:p>
          <a:p>
            <a:pPr marL="171450" marR="0" indent="-171450">
              <a:spcBef>
                <a:spcPct val="0"/>
              </a:spcBef>
              <a:spcAft>
                <a:spcPts val="300"/>
              </a:spcAft>
              <a:buFont typeface="Arial" panose="020B0604020202020204" pitchFamily="34" charset="0"/>
              <a:buChar char="•"/>
            </a:pPr>
            <a:r>
              <a:rPr lang="fr-CA" sz="900" b="0" dirty="0">
                <a:effectLst/>
                <a:latin typeface="+mn-lt"/>
                <a:ea typeface="Calibri" panose="020F0502020204030204" pitchFamily="34" charset="0"/>
                <a:cs typeface="Times New Roman" panose="02020603050405020304" pitchFamily="18" charset="0"/>
              </a:rPr>
              <a:t>Son objectif est </a:t>
            </a:r>
            <a:r>
              <a:rPr lang="fr-CA" sz="900" b="1" dirty="0">
                <a:effectLst/>
                <a:latin typeface="+mn-lt"/>
                <a:ea typeface="Calibri" panose="020F0502020204030204" pitchFamily="34" charset="0"/>
                <a:cs typeface="Times New Roman" panose="02020603050405020304" pitchFamily="18" charset="0"/>
              </a:rPr>
              <a:t>spécifique</a:t>
            </a:r>
            <a:r>
              <a:rPr lang="fr-CA" sz="900" b="0" dirty="0">
                <a:effectLst/>
                <a:latin typeface="+mn-lt"/>
                <a:ea typeface="Calibri" panose="020F0502020204030204" pitchFamily="34" charset="0"/>
                <a:cs typeface="Times New Roman" panose="02020603050405020304" pitchFamily="18" charset="0"/>
              </a:rPr>
              <a:t> : Marika dit clairement qu’elle veut donner 300 $ de ses revenus de gardiennage à un organisme de bienfaisance.</a:t>
            </a:r>
          </a:p>
          <a:p>
            <a:pPr marL="171450" marR="0" indent="-171450">
              <a:spcBef>
                <a:spcPct val="0"/>
              </a:spcBef>
              <a:spcAft>
                <a:spcPts val="300"/>
              </a:spcAft>
              <a:buFont typeface="Arial" panose="020B0604020202020204" pitchFamily="34" charset="0"/>
              <a:buChar char="•"/>
            </a:pPr>
            <a:r>
              <a:rPr lang="fr-CA" sz="900" b="0" dirty="0">
                <a:effectLst/>
                <a:latin typeface="+mn-lt"/>
                <a:ea typeface="Calibri" panose="020F0502020204030204" pitchFamily="34" charset="0"/>
                <a:cs typeface="Times New Roman" panose="02020603050405020304" pitchFamily="18" charset="0"/>
              </a:rPr>
              <a:t>Il est bien sûr </a:t>
            </a:r>
            <a:r>
              <a:rPr lang="fr-CA" sz="900" b="1" dirty="0">
                <a:effectLst/>
                <a:latin typeface="+mn-lt"/>
                <a:ea typeface="Calibri" panose="020F0502020204030204" pitchFamily="34" charset="0"/>
                <a:cs typeface="Times New Roman" panose="02020603050405020304" pitchFamily="18" charset="0"/>
              </a:rPr>
              <a:t>mesurable</a:t>
            </a:r>
            <a:r>
              <a:rPr lang="fr-CA" sz="900" b="0" dirty="0">
                <a:effectLst/>
                <a:latin typeface="+mn-lt"/>
                <a:ea typeface="Calibri" panose="020F0502020204030204" pitchFamily="34" charset="0"/>
                <a:cs typeface="Times New Roman" panose="02020603050405020304" pitchFamily="18" charset="0"/>
              </a:rPr>
              <a:t> : Marika peut facilement savoir combien d’argent elle aura donné à cette cause à la fin de l’année 2021.</a:t>
            </a:r>
          </a:p>
          <a:p>
            <a:pPr marL="171450" marR="0" indent="-171450">
              <a:spcBef>
                <a:spcPct val="0"/>
              </a:spcBef>
              <a:spcAft>
                <a:spcPts val="300"/>
              </a:spcAft>
              <a:buFont typeface="Arial" panose="020B0604020202020204" pitchFamily="34" charset="0"/>
              <a:buChar char="•"/>
            </a:pPr>
            <a:r>
              <a:rPr lang="fr-CA" sz="900" b="0" dirty="0">
                <a:effectLst/>
                <a:latin typeface="+mn-lt"/>
                <a:ea typeface="Calibri" panose="020F0502020204030204" pitchFamily="34" charset="0"/>
                <a:cs typeface="Times New Roman" panose="02020603050405020304" pitchFamily="18" charset="0"/>
              </a:rPr>
              <a:t>C’est un objectif </a:t>
            </a:r>
            <a:r>
              <a:rPr lang="fr-CA" sz="900" b="1" dirty="0">
                <a:effectLst/>
                <a:latin typeface="+mn-lt"/>
                <a:ea typeface="Calibri" panose="020F0502020204030204" pitchFamily="34" charset="0"/>
                <a:cs typeface="Times New Roman" panose="02020603050405020304" pitchFamily="18" charset="0"/>
              </a:rPr>
              <a:t>atteignable</a:t>
            </a:r>
            <a:r>
              <a:rPr lang="fr-CA" dirty="0">
                <a:latin typeface="+mn-lt"/>
                <a:ea typeface="Calibri" panose="020F0502020204030204" pitchFamily="34" charset="0"/>
                <a:cs typeface="Times New Roman" panose="02020603050405020304" pitchFamily="18" charset="0"/>
              </a:rPr>
              <a:t> </a:t>
            </a:r>
            <a:r>
              <a:rPr lang="fr-CA" sz="900" b="0" dirty="0">
                <a:effectLst/>
                <a:latin typeface="+mn-lt"/>
                <a:ea typeface="Calibri" panose="020F0502020204030204" pitchFamily="34" charset="0"/>
                <a:cs typeface="Times New Roman" panose="02020603050405020304" pitchFamily="18" charset="0"/>
              </a:rPr>
              <a:t>: Marika pourrait très bien être en mesure de donner la somme de 300 $ à un organisme de bienfaisance si elle garde des enfants cette année.</a:t>
            </a:r>
          </a:p>
          <a:p>
            <a:pPr marL="171450" marR="0" indent="-171450">
              <a:spcBef>
                <a:spcPct val="0"/>
              </a:spcBef>
              <a:spcAft>
                <a:spcPts val="300"/>
              </a:spcAft>
              <a:buFont typeface="Arial" panose="020B0604020202020204" pitchFamily="34" charset="0"/>
              <a:buChar char="•"/>
            </a:pPr>
            <a:r>
              <a:rPr lang="fr-CA" sz="900" b="0" dirty="0">
                <a:effectLst/>
                <a:latin typeface="+mn-lt"/>
                <a:ea typeface="Calibri" panose="020F0502020204030204" pitchFamily="34" charset="0"/>
                <a:cs typeface="Times New Roman" panose="02020603050405020304" pitchFamily="18" charset="0"/>
              </a:rPr>
              <a:t>L’objectif est aussi </a:t>
            </a:r>
            <a:r>
              <a:rPr lang="fr-CA" sz="900" b="1" dirty="0">
                <a:effectLst/>
                <a:latin typeface="+mn-lt"/>
                <a:ea typeface="Calibri" panose="020F0502020204030204" pitchFamily="34" charset="0"/>
                <a:cs typeface="Times New Roman" panose="02020603050405020304" pitchFamily="18" charset="0"/>
              </a:rPr>
              <a:t>réaliste</a:t>
            </a:r>
            <a:r>
              <a:rPr lang="fr-CA" sz="900" b="0" dirty="0">
                <a:effectLst/>
                <a:latin typeface="+mn-lt"/>
                <a:ea typeface="Calibri" panose="020F0502020204030204" pitchFamily="34" charset="0"/>
                <a:cs typeface="Times New Roman" panose="02020603050405020304" pitchFamily="18" charset="0"/>
              </a:rPr>
              <a:t>. Marika a déterminé qu’elle pourrait, </a:t>
            </a:r>
            <a:r>
              <a:rPr lang="fr-CA" dirty="0">
                <a:latin typeface="+mn-lt"/>
                <a:ea typeface="Calibri" panose="020F0502020204030204" pitchFamily="34" charset="0"/>
                <a:cs typeface="Times New Roman" panose="02020603050405020304" pitchFamily="18" charset="0"/>
              </a:rPr>
              <a:t>après avoir gardé des enfants cette année, </a:t>
            </a:r>
            <a:r>
              <a:rPr lang="fr-CA" sz="900" b="0" dirty="0">
                <a:effectLst/>
                <a:latin typeface="+mn-lt"/>
                <a:ea typeface="Calibri" panose="020F0502020204030204" pitchFamily="34" charset="0"/>
                <a:cs typeface="Times New Roman" panose="02020603050405020304" pitchFamily="18" charset="0"/>
              </a:rPr>
              <a:t>mettre cette </a:t>
            </a:r>
            <a:r>
              <a:rPr lang="fr-CA" dirty="0">
                <a:latin typeface="+mn-lt"/>
                <a:ea typeface="Calibri" panose="020F0502020204030204" pitchFamily="34" charset="0"/>
                <a:cs typeface="Times New Roman" panose="02020603050405020304" pitchFamily="18" charset="0"/>
              </a:rPr>
              <a:t>somme de côté et en </a:t>
            </a:r>
            <a:r>
              <a:rPr lang="fr-CA" sz="900" b="0" dirty="0">
                <a:effectLst/>
                <a:latin typeface="+mn-lt"/>
                <a:ea typeface="Calibri" panose="020F0502020204030204" pitchFamily="34" charset="0"/>
                <a:cs typeface="Times New Roman" panose="02020603050405020304" pitchFamily="18" charset="0"/>
              </a:rPr>
              <a:t>faire don</a:t>
            </a:r>
            <a:r>
              <a:rPr lang="fr-CA" dirty="0">
                <a:latin typeface="+mn-lt"/>
                <a:ea typeface="Calibri" panose="020F0502020204030204" pitchFamily="34" charset="0"/>
                <a:cs typeface="Times New Roman" panose="02020603050405020304" pitchFamily="18" charset="0"/>
              </a:rPr>
              <a:t>.</a:t>
            </a:r>
            <a:endParaRPr lang="fr-CA" sz="900" b="0" dirty="0">
              <a:effectLst/>
              <a:latin typeface="+mn-lt"/>
              <a:ea typeface="Calibri" panose="020F0502020204030204" pitchFamily="34" charset="0"/>
              <a:cs typeface="Times New Roman" panose="02020603050405020304" pitchFamily="18" charset="0"/>
            </a:endParaRPr>
          </a:p>
          <a:p>
            <a:pPr marL="171450" marR="0" indent="-171450">
              <a:spcBef>
                <a:spcPct val="0"/>
              </a:spcBef>
              <a:spcAft>
                <a:spcPct val="0"/>
              </a:spcAft>
              <a:buFont typeface="Arial" panose="020B0604020202020204" pitchFamily="34" charset="0"/>
              <a:buChar char="•"/>
            </a:pPr>
            <a:r>
              <a:rPr lang="fr-CA" sz="900" b="0" dirty="0">
                <a:effectLst/>
                <a:latin typeface="+mn-lt"/>
                <a:ea typeface="Calibri" panose="020F0502020204030204" pitchFamily="34" charset="0"/>
                <a:cs typeface="Times New Roman" panose="02020603050405020304" pitchFamily="18" charset="0"/>
              </a:rPr>
              <a:t>Enfin, il est </a:t>
            </a:r>
            <a:r>
              <a:rPr lang="fr-CA" sz="900" b="1" dirty="0">
                <a:effectLst/>
                <a:latin typeface="+mn-lt"/>
                <a:ea typeface="Calibri" panose="020F0502020204030204" pitchFamily="34" charset="0"/>
                <a:cs typeface="Times New Roman" panose="02020603050405020304" pitchFamily="18" charset="0"/>
              </a:rPr>
              <a:t>délimité dans le temps</a:t>
            </a:r>
            <a:r>
              <a:rPr lang="fr-CA" sz="900" b="0" dirty="0">
                <a:effectLst/>
                <a:latin typeface="+mn-lt"/>
                <a:ea typeface="Calibri" panose="020F0502020204030204" pitchFamily="34" charset="0"/>
                <a:cs typeface="Times New Roman" panose="02020603050405020304" pitchFamily="18" charset="0"/>
              </a:rPr>
              <a:t> : Marika précise sa date butoir (décembre 2021).</a:t>
            </a:r>
            <a:endParaRPr lang="en-US" b="0" i="1" noProof="0"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12</a:t>
            </a:fld>
            <a:endParaRPr lang="en-US" dirty="0"/>
          </a:p>
        </p:txBody>
      </p:sp>
    </p:spTree>
    <p:extLst>
      <p:ext uri="{BB962C8B-B14F-4D97-AF65-F5344CB8AC3E}">
        <p14:creationId xmlns:p14="http://schemas.microsoft.com/office/powerpoint/2010/main" val="4225831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p:spPr>
        <p:txBody>
          <a:bodyPr/>
          <a:lstStyle/>
          <a:p>
            <a:pPr marL="171450" indent="-171450">
              <a:buFont typeface="Arial" panose="020B0604020202020204" pitchFamily="34" charset="0"/>
              <a:buChar char="•"/>
            </a:pPr>
            <a:endParaRPr lang="fr-CA" dirty="0"/>
          </a:p>
        </p:txBody>
      </p:sp>
      <p:sp>
        <p:nvSpPr>
          <p:cNvPr id="4" name="Slide Number Placeholder 3"/>
          <p:cNvSpPr>
            <a:spLocks noGrp="1"/>
          </p:cNvSpPr>
          <p:nvPr>
            <p:ph type="sldNum" sz="quarter" idx="5"/>
          </p:nvPr>
        </p:nvSpPr>
        <p:spPr/>
        <p:txBody>
          <a:bodyPr/>
          <a:lstStyle/>
          <a:p>
            <a:fld id="{638696F8-6659-4577-BCBA-679FDA833FEB}" type="slidenum">
              <a:rPr lang="en-US" smtClean="0"/>
              <a:t>13</a:t>
            </a:fld>
            <a:endParaRPr lang="en-US" dirty="0"/>
          </a:p>
        </p:txBody>
      </p:sp>
    </p:spTree>
    <p:extLst>
      <p:ext uri="{BB962C8B-B14F-4D97-AF65-F5344CB8AC3E}">
        <p14:creationId xmlns:p14="http://schemas.microsoft.com/office/powerpoint/2010/main" val="974070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fr-CA" b="1" i="0" u="none" strike="noStrike" baseline="0" dirty="0">
                <a:solidFill>
                  <a:srgbClr val="000000"/>
                </a:solidFill>
                <a:latin typeface="+mn-lt"/>
              </a:rPr>
              <a:t>Activité de groupe : </a:t>
            </a:r>
            <a:r>
              <a:rPr lang="fr-CA" b="1" dirty="0">
                <a:effectLst/>
                <a:latin typeface="+mn-lt"/>
              </a:rPr>
              <a:t>Apprendre à établir des objectifs SMART</a:t>
            </a:r>
            <a:r>
              <a:rPr lang="fr-CA" b="1" i="0" u="none" strike="noStrike" baseline="0" dirty="0">
                <a:solidFill>
                  <a:srgbClr val="000000"/>
                </a:solidFill>
                <a:latin typeface="+mn-lt"/>
              </a:rPr>
              <a:t> </a:t>
            </a:r>
          </a:p>
          <a:p>
            <a:pPr marL="0" marR="0" lvl="0" indent="0" algn="l" defTabSz="914400" rtl="0" eaLnBrk="1" fontAlgn="auto" latinLnBrk="0" hangingPunct="1">
              <a:lnSpc>
                <a:spcPct val="100000"/>
              </a:lnSpc>
              <a:spcBef>
                <a:spcPct val="0"/>
              </a:spcBef>
              <a:spcAft>
                <a:spcPct val="0"/>
              </a:spcAft>
              <a:buClrTx/>
              <a:buSzTx/>
              <a:buFontTx/>
              <a:buNone/>
              <a:defRPr/>
            </a:pPr>
            <a:endParaRPr lang="fr-CA" sz="900" b="0" i="0" u="none" strike="noStrike" baseline="0" dirty="0">
              <a:solidFill>
                <a:srgbClr val="000000"/>
              </a:solidFill>
              <a:latin typeface="+mn-lt"/>
            </a:endParaRPr>
          </a:p>
          <a:p>
            <a:pPr marL="171450" indent="-171450">
              <a:buFont typeface="Arial" panose="020B0604020202020204" pitchFamily="34" charset="0"/>
              <a:buChar char="•"/>
            </a:pPr>
            <a:r>
              <a:rPr lang="fr-CA" b="0" dirty="0">
                <a:latin typeface="+mn-lt"/>
              </a:rPr>
              <a:t>Lisez à haute voix l’objectif d’Antoine. (Des pompes, c’est ce qu’on nomme familièrement des « push-ups ».)</a:t>
            </a:r>
          </a:p>
          <a:p>
            <a:pPr marL="171450" indent="-171450">
              <a:buFont typeface="Arial" panose="020B0604020202020204" pitchFamily="34" charset="0"/>
              <a:buChar char="•"/>
            </a:pPr>
            <a:r>
              <a:rPr lang="fr-CA" sz="900" i="0" dirty="0">
                <a:latin typeface="+mn-lt"/>
              </a:rPr>
              <a:t>Demandez aux élèves si cet objectif répond aux critères </a:t>
            </a:r>
            <a:r>
              <a:rPr lang="fr-CA" sz="900" dirty="0">
                <a:latin typeface="+mn-lt"/>
              </a:rPr>
              <a:t>SMART.</a:t>
            </a:r>
            <a:endParaRPr lang="fr-CA" sz="900" b="0" dirty="0">
              <a:latin typeface="+mn-lt"/>
            </a:endParaRPr>
          </a:p>
          <a:p>
            <a:pPr marL="171450" indent="-171450" defTabSz="914400">
              <a:spcBef>
                <a:spcPct val="0"/>
              </a:spcBef>
              <a:spcAft>
                <a:spcPct val="0"/>
              </a:spcAft>
              <a:buFont typeface="Arial" panose="020B0604020202020204" pitchFamily="34" charset="0"/>
              <a:buChar char="•"/>
              <a:defRPr/>
            </a:pPr>
            <a:r>
              <a:rPr lang="fr-CA" sz="900" dirty="0">
                <a:latin typeface="+mn-lt"/>
              </a:rPr>
              <a:t>Encouragez-les à utiliser la zone de clavardage.</a:t>
            </a:r>
            <a:endParaRPr lang="fr-CA" sz="900" i="0" u="none" strike="noStrike" kern="1200" baseline="0" dirty="0">
              <a:solidFill>
                <a:schemeClr val="tx1"/>
              </a:solidFill>
              <a:latin typeface="+mn-lt"/>
              <a:ea typeface="+mn-ea"/>
              <a:cs typeface="+mn-cs"/>
            </a:endParaRPr>
          </a:p>
          <a:p>
            <a:endParaRPr lang="fr-CA" sz="900" b="0" dirty="0">
              <a:latin typeface="+mn-lt"/>
            </a:endParaRPr>
          </a:p>
          <a:p>
            <a:r>
              <a:rPr lang="fr-CA" sz="900" b="1" dirty="0">
                <a:latin typeface="+mn-lt"/>
              </a:rPr>
              <a:t>Réponse : Non. </a:t>
            </a:r>
            <a:r>
              <a:rPr lang="fr-CA" sz="900" dirty="0">
                <a:latin typeface="+mn-lt"/>
              </a:rPr>
              <a:t>Pourquoi?</a:t>
            </a:r>
          </a:p>
          <a:p>
            <a:pPr marL="285750" marR="0" indent="-285750">
              <a:spcBef>
                <a:spcPct val="0"/>
              </a:spcBef>
              <a:spcAft>
                <a:spcPts val="500"/>
              </a:spcAft>
              <a:buFont typeface="Arial" panose="020B0604020202020204" pitchFamily="34" charset="0"/>
              <a:buChar char="•"/>
            </a:pPr>
            <a:r>
              <a:rPr lang="fr-CA" sz="900" b="0" dirty="0">
                <a:effectLst/>
                <a:latin typeface="+mn-lt"/>
                <a:ea typeface="Calibri" panose="020F0502020204030204" pitchFamily="34" charset="0"/>
                <a:cs typeface="Times New Roman" panose="02020603050405020304" pitchFamily="18" charset="0"/>
              </a:rPr>
              <a:t>Son objectif est-il </a:t>
            </a:r>
            <a:r>
              <a:rPr lang="fr-CA" sz="900" b="1" dirty="0">
                <a:effectLst/>
                <a:latin typeface="+mn-lt"/>
                <a:ea typeface="Calibri" panose="020F0502020204030204" pitchFamily="34" charset="0"/>
                <a:cs typeface="Times New Roman" panose="02020603050405020304" pitchFamily="18" charset="0"/>
              </a:rPr>
              <a:t>précis et mesurable</a:t>
            </a:r>
            <a:r>
              <a:rPr lang="fr-CA" sz="900" b="0" dirty="0">
                <a:effectLst/>
                <a:latin typeface="+mn-lt"/>
                <a:ea typeface="Calibri" panose="020F0502020204030204" pitchFamily="34" charset="0"/>
                <a:cs typeface="Times New Roman" panose="02020603050405020304" pitchFamily="18" charset="0"/>
              </a:rPr>
              <a:t>? Oui : on peut facilement voir si la personne fait 25 pompes de suite.</a:t>
            </a:r>
          </a:p>
          <a:p>
            <a:pPr marL="285750" marR="0" indent="-285750">
              <a:spcBef>
                <a:spcPct val="0"/>
              </a:spcBef>
              <a:spcAft>
                <a:spcPts val="500"/>
              </a:spcAft>
              <a:buFont typeface="Arial" panose="020B0604020202020204" pitchFamily="34" charset="0"/>
              <a:buChar char="•"/>
            </a:pPr>
            <a:r>
              <a:rPr lang="fr-CA" sz="900" b="0" dirty="0">
                <a:effectLst/>
                <a:latin typeface="+mn-lt"/>
                <a:ea typeface="Calibri" panose="020F0502020204030204" pitchFamily="34" charset="0"/>
                <a:cs typeface="Times New Roman" panose="02020603050405020304" pitchFamily="18" charset="0"/>
              </a:rPr>
              <a:t>Son objectif est-il </a:t>
            </a:r>
            <a:r>
              <a:rPr lang="fr-CA" sz="900" b="1" dirty="0">
                <a:effectLst/>
                <a:latin typeface="+mn-lt"/>
                <a:ea typeface="Calibri" panose="020F0502020204030204" pitchFamily="34" charset="0"/>
                <a:cs typeface="Times New Roman" panose="02020603050405020304" pitchFamily="18" charset="0"/>
              </a:rPr>
              <a:t>atteignable et réaliste</a:t>
            </a:r>
            <a:r>
              <a:rPr lang="fr-CA" sz="900" b="0" dirty="0">
                <a:effectLst/>
                <a:latin typeface="+mn-lt"/>
                <a:ea typeface="Calibri" panose="020F0502020204030204" pitchFamily="34" charset="0"/>
                <a:cs typeface="Times New Roman" panose="02020603050405020304" pitchFamily="18" charset="0"/>
              </a:rPr>
              <a:t>? Ça dépend! Certaines personnes ont plus de dispositions, d’autres devront travailler fort pour y parvenir, tandis que d</a:t>
            </a:r>
            <a:r>
              <a:rPr lang="fr-CA" dirty="0">
                <a:latin typeface="+mn-lt"/>
                <a:ea typeface="Calibri" panose="020F0502020204030204" pitchFamily="34" charset="0"/>
                <a:cs typeface="Times New Roman" panose="02020603050405020304" pitchFamily="18" charset="0"/>
              </a:rPr>
              <a:t>’autres encore n’arriveront jamais à faire 25 pompes de suite (et ce n’est pas grave!).</a:t>
            </a:r>
            <a:r>
              <a:rPr lang="fr-CA" sz="900" b="0" dirty="0">
                <a:effectLst/>
                <a:latin typeface="+mn-lt"/>
                <a:ea typeface="Calibri" panose="020F0502020204030204" pitchFamily="34" charset="0"/>
                <a:cs typeface="Times New Roman" panose="02020603050405020304" pitchFamily="18" charset="0"/>
              </a:rPr>
              <a:t> Mais si on sait qu’avec de l’entraînement, Antoine y arrivera, pour lui, l’objectif est atteignable et réaliste.</a:t>
            </a:r>
          </a:p>
          <a:p>
            <a:pPr marL="285750" marR="0" indent="-285750">
              <a:spcBef>
                <a:spcPct val="0"/>
              </a:spcBef>
              <a:spcAft>
                <a:spcPts val="500"/>
              </a:spcAft>
              <a:buFont typeface="Arial" panose="020B0604020202020204" pitchFamily="34" charset="0"/>
              <a:buChar char="•"/>
            </a:pPr>
            <a:r>
              <a:rPr lang="fr-CA" sz="900" b="0" dirty="0">
                <a:effectLst/>
                <a:latin typeface="+mn-lt"/>
                <a:ea typeface="Calibri" panose="020F0502020204030204" pitchFamily="34" charset="0"/>
                <a:cs typeface="Times New Roman" panose="02020603050405020304" pitchFamily="18" charset="0"/>
              </a:rPr>
              <a:t>L’objectif est-il </a:t>
            </a:r>
            <a:r>
              <a:rPr lang="fr-CA" sz="900" b="1" dirty="0">
                <a:effectLst/>
                <a:latin typeface="+mn-lt"/>
                <a:ea typeface="Calibri" panose="020F0502020204030204" pitchFamily="34" charset="0"/>
                <a:cs typeface="Times New Roman" panose="02020603050405020304" pitchFamily="18" charset="0"/>
              </a:rPr>
              <a:t>délimité dans le temps</a:t>
            </a:r>
            <a:r>
              <a:rPr lang="fr-CA" sz="900" b="0" dirty="0">
                <a:effectLst/>
                <a:latin typeface="+mn-lt"/>
                <a:ea typeface="Calibri" panose="020F0502020204030204" pitchFamily="34" charset="0"/>
                <a:cs typeface="Times New Roman" panose="02020603050405020304" pitchFamily="18" charset="0"/>
              </a:rPr>
              <a:t>? Antoine ne dit pas quand, au juste, il entend réussir son exploit.</a:t>
            </a:r>
          </a:p>
          <a:p>
            <a:pPr marL="285750" marR="0" indent="-285750">
              <a:spcBef>
                <a:spcPct val="0"/>
              </a:spcBef>
              <a:spcAft>
                <a:spcPts val="500"/>
              </a:spcAft>
              <a:buFont typeface="Arial" panose="020B0604020202020204" pitchFamily="34" charset="0"/>
              <a:buChar char="•"/>
            </a:pPr>
            <a:r>
              <a:rPr lang="fr-CA" sz="900" b="0" dirty="0">
                <a:effectLst/>
                <a:latin typeface="+mn-lt"/>
                <a:ea typeface="Calibri" panose="020F0502020204030204" pitchFamily="34" charset="0"/>
                <a:cs typeface="Times New Roman" panose="02020603050405020304" pitchFamily="18" charset="0"/>
              </a:rPr>
              <a:t>Pour que son objectif soit vraiment un objectif SMART, il faudrait qu’Antoine termine sa phrase par une précision telle que « d’ici la fin du mois ».</a:t>
            </a:r>
            <a:r>
              <a:rPr lang="fr-CA" sz="900" b="0" u="none" dirty="0">
                <a:effectLst/>
                <a:latin typeface="+mn-lt"/>
                <a:ea typeface="Calibri" panose="020F0502020204030204" pitchFamily="34" charset="0"/>
                <a:cs typeface="Times New Roman" panose="02020603050405020304" pitchFamily="18" charset="0"/>
              </a:rPr>
              <a:t> </a:t>
            </a:r>
          </a:p>
          <a:p>
            <a:endParaRPr lang="fr-CA" sz="900" b="0"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14</a:t>
            </a:fld>
            <a:endParaRPr lang="en-US" dirty="0"/>
          </a:p>
        </p:txBody>
      </p:sp>
    </p:spTree>
    <p:extLst>
      <p:ext uri="{BB962C8B-B14F-4D97-AF65-F5344CB8AC3E}">
        <p14:creationId xmlns:p14="http://schemas.microsoft.com/office/powerpoint/2010/main" val="2954856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p:spPr>
        <p:txBody>
          <a:bodyPr/>
          <a:lstStyle/>
          <a:p>
            <a:pPr marL="171450" indent="-171450">
              <a:buFont typeface="Arial" panose="020B0604020202020204" pitchFamily="34" charset="0"/>
              <a:buChar char="•"/>
            </a:pPr>
            <a:endParaRPr lang="fr-CA" dirty="0"/>
          </a:p>
        </p:txBody>
      </p:sp>
      <p:sp>
        <p:nvSpPr>
          <p:cNvPr id="4" name="Slide Number Placeholder 3"/>
          <p:cNvSpPr>
            <a:spLocks noGrp="1"/>
          </p:cNvSpPr>
          <p:nvPr>
            <p:ph type="sldNum" sz="quarter" idx="5"/>
          </p:nvPr>
        </p:nvSpPr>
        <p:spPr/>
        <p:txBody>
          <a:bodyPr/>
          <a:lstStyle/>
          <a:p>
            <a:fld id="{638696F8-6659-4577-BCBA-679FDA833FEB}" type="slidenum">
              <a:rPr lang="en-US" smtClean="0"/>
              <a:t>15</a:t>
            </a:fld>
            <a:endParaRPr lang="en-US" dirty="0"/>
          </a:p>
        </p:txBody>
      </p:sp>
    </p:spTree>
    <p:extLst>
      <p:ext uri="{BB962C8B-B14F-4D97-AF65-F5344CB8AC3E}">
        <p14:creationId xmlns:p14="http://schemas.microsoft.com/office/powerpoint/2010/main" val="2564830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273685" lvl="0" indent="0">
              <a:lnSpc>
                <a:spcPct val="150000"/>
              </a:lnSpc>
              <a:spcBef>
                <a:spcPts val="325"/>
              </a:spcBef>
              <a:spcAft>
                <a:spcPct val="0"/>
              </a:spcAft>
              <a:buFont typeface="Wingdings" panose="05000000000000000000" pitchFamily="2" charset="2"/>
              <a:buNone/>
              <a:tabLst>
                <a:tab pos="304165" algn="l"/>
                <a:tab pos="304800" algn="l"/>
              </a:tabLst>
            </a:pPr>
            <a:r>
              <a:rPr lang="fr-CA" sz="900" b="0" dirty="0">
                <a:latin typeface="+mn-lt"/>
              </a:rPr>
              <a:t>Voyons ce que d’autres ont à dire...</a:t>
            </a:r>
          </a:p>
          <a:p>
            <a:pPr marL="171450" marR="273685" lvl="0" indent="-171450" algn="l" defTabSz="914400" rtl="0" eaLnBrk="1" fontAlgn="auto" latinLnBrk="0" hangingPunct="1">
              <a:lnSpc>
                <a:spcPct val="114000"/>
              </a:lnSpc>
              <a:spcAft>
                <a:spcPct val="0"/>
              </a:spcAft>
              <a:buClrTx/>
              <a:buSzTx/>
              <a:buFont typeface="Arial" panose="020B0604020202020204" pitchFamily="34" charset="0"/>
              <a:buChar char="•"/>
              <a:tabLst>
                <a:tab pos="304165" algn="l"/>
                <a:tab pos="304800" algn="l"/>
              </a:tabLst>
              <a:defRPr/>
            </a:pPr>
            <a:r>
              <a:rPr lang="fr-CA" sz="900" b="0" dirty="0">
                <a:latin typeface="+mn-lt"/>
              </a:rPr>
              <a:t>Dites aux élèves qu’ils vont maintenant entendre trois jeunes exprimer un objectif. Ces idées les inspireront peut-être pour l’activité qui suivra, c’est-à-dire la formulation, par et pour eux-mêmes, d’un objectif SMART.</a:t>
            </a:r>
            <a:endParaRPr lang="fr-CA" sz="900" b="0" i="0" u="none" strike="noStrike" baseline="0" dirty="0">
              <a:solidFill>
                <a:srgbClr val="000000"/>
              </a:solidFill>
              <a:latin typeface="+mn-lt"/>
            </a:endParaRPr>
          </a:p>
          <a:p>
            <a:pPr marL="171450" marR="273685" lvl="0" indent="-171450">
              <a:lnSpc>
                <a:spcPct val="150000"/>
              </a:lnSpc>
              <a:spcBef>
                <a:spcPts val="325"/>
              </a:spcBef>
              <a:spcAft>
                <a:spcPct val="0"/>
              </a:spcAft>
              <a:buFont typeface="Arial" panose="020B0604020202020204" pitchFamily="34" charset="0"/>
              <a:buChar char="•"/>
              <a:tabLst>
                <a:tab pos="304165" algn="l"/>
                <a:tab pos="304800" algn="l"/>
              </a:tabLst>
            </a:pPr>
            <a:r>
              <a:rPr lang="fr-CA" sz="900" b="0" dirty="0">
                <a:latin typeface="+mn-lt"/>
              </a:rPr>
              <a:t>Faites jouer les clips audio.</a:t>
            </a:r>
          </a:p>
          <a:p>
            <a:pPr marR="273685" lvl="0">
              <a:lnSpc>
                <a:spcPct val="150000"/>
              </a:lnSpc>
              <a:spcBef>
                <a:spcPts val="325"/>
              </a:spcBef>
              <a:spcAft>
                <a:spcPct val="0"/>
              </a:spcAft>
              <a:tabLst>
                <a:tab pos="304165" algn="l"/>
                <a:tab pos="304800" algn="l"/>
              </a:tabLst>
            </a:pPr>
            <a:endParaRPr lang="fr-CA" sz="900" b="0" dirty="0">
              <a:latin typeface="+mn-lt"/>
            </a:endParaRPr>
          </a:p>
          <a:p>
            <a:pPr marL="171450" indent="-171450" defTabSz="914400">
              <a:spcBef>
                <a:spcPct val="0"/>
              </a:spcBef>
              <a:spcAft>
                <a:spcPct val="0"/>
              </a:spcAft>
              <a:buFont typeface="Arial" panose="020B0604020202020204" pitchFamily="34" charset="0"/>
              <a:buChar char="•"/>
              <a:defRPr/>
            </a:pPr>
            <a:r>
              <a:rPr lang="fr-CA" sz="900" dirty="0"/>
              <a:t>E</a:t>
            </a:r>
            <a:r>
              <a:rPr lang="fr-CA" sz="900" dirty="0">
                <a:latin typeface="+mn-lt"/>
              </a:rPr>
              <a:t>ncouragez les élèves à poser leurs questions dans la zone de clavardage.</a:t>
            </a:r>
            <a:endParaRPr lang="en-US" sz="900" b="0"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16</a:t>
            </a:fld>
            <a:endParaRPr lang="en-US" dirty="0"/>
          </a:p>
        </p:txBody>
      </p:sp>
    </p:spTree>
    <p:extLst>
      <p:ext uri="{BB962C8B-B14F-4D97-AF65-F5344CB8AC3E}">
        <p14:creationId xmlns:p14="http://schemas.microsoft.com/office/powerpoint/2010/main" val="26428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900" b="1" i="0" u="none" strike="noStrike" baseline="0" dirty="0">
                <a:solidFill>
                  <a:srgbClr val="000000"/>
                </a:solidFill>
                <a:latin typeface="Calibri" panose="020F0502020204030204" pitchFamily="34" charset="0"/>
                <a:cs typeface="Calibri" panose="020F0502020204030204" pitchFamily="34" charset="0"/>
              </a:rPr>
              <a:t>Activité 2 – Établissement d’un objectif SMART </a:t>
            </a:r>
          </a:p>
          <a:p>
            <a:endParaRPr lang="fr-CA" sz="900" b="0" i="0" u="none" strike="noStrike" baseline="0" dirty="0">
              <a:solidFill>
                <a:srgbClr val="000000"/>
              </a:solidFill>
              <a:latin typeface="Calibri" panose="020F0502020204030204" pitchFamily="34" charset="0"/>
              <a:cs typeface="Calibri" panose="020F0502020204030204" pitchFamily="34" charset="0"/>
            </a:endParaRPr>
          </a:p>
          <a:p>
            <a:pPr marL="171450" indent="-171450">
              <a:spcBef>
                <a:spcPts val="600"/>
              </a:spcBef>
              <a:spcAft>
                <a:spcPts val="600"/>
              </a:spcAft>
              <a:buFont typeface="Arial" panose="020B0604020202020204" pitchFamily="34" charset="0"/>
              <a:buChar char="•"/>
            </a:pPr>
            <a:r>
              <a:rPr lang="fr-CA" sz="900" b="0" i="0" u="none" strike="noStrike" kern="1200" baseline="0" dirty="0">
                <a:solidFill>
                  <a:schemeClr val="tx1"/>
                </a:solidFill>
                <a:latin typeface="Calibri" panose="020F0502020204030204" pitchFamily="34" charset="0"/>
                <a:cs typeface="Calibri" panose="020F0502020204030204" pitchFamily="34" charset="0"/>
              </a:rPr>
              <a:t>Expliquez aux élèves qu’ils auront une dizaine de minutes pour réfléchir à ce qu’ils ont appris et pour rédiger un objectif qu’ils aimeraient atteindre, individuellement – objectif qui répondra aux critères SMART dont il a été question aujourd’hui.</a:t>
            </a:r>
          </a:p>
          <a:p>
            <a:pPr marL="171450" indent="-171450">
              <a:spcBef>
                <a:spcPts val="600"/>
              </a:spcBef>
              <a:spcAft>
                <a:spcPts val="600"/>
              </a:spcAft>
              <a:buFont typeface="Arial" panose="020B0604020202020204" pitchFamily="34" charset="0"/>
              <a:buChar char="•"/>
            </a:pPr>
            <a:r>
              <a:rPr lang="fr-CA" dirty="0">
                <a:solidFill>
                  <a:srgbClr val="000000"/>
                </a:solidFill>
                <a:latin typeface="Calibri" panose="020F0502020204030204" pitchFamily="34" charset="0"/>
                <a:cs typeface="Calibri" panose="020F0502020204030204" pitchFamily="34" charset="0"/>
              </a:rPr>
              <a:t>La feuille de travail se trouve </a:t>
            </a:r>
            <a:r>
              <a:rPr lang="fr-CA" sz="900" b="0" i="0" u="none" strike="noStrike" baseline="0" dirty="0">
                <a:solidFill>
                  <a:srgbClr val="000000"/>
                </a:solidFill>
                <a:latin typeface="Calibri" panose="020F0502020204030204" pitchFamily="34" charset="0"/>
                <a:cs typeface="Calibri" panose="020F0502020204030204" pitchFamily="34" charset="0"/>
              </a:rPr>
              <a:t>dans la section Ressources. </a:t>
            </a:r>
            <a:endParaRPr lang="en-US" sz="900" b="0" i="0" u="none" strike="noStrike" kern="1200" baseline="0" dirty="0">
              <a:solidFill>
                <a:schemeClr val="tx1"/>
              </a:solidFill>
              <a:latin typeface="Calibri" panose="020F0502020204030204" pitchFamily="34" charset="0"/>
              <a:cs typeface="Calibri" panose="020F0502020204030204" pitchFamily="34" charset="0"/>
            </a:endParaRPr>
          </a:p>
          <a:p>
            <a:pPr marL="457200" marR="273685" lvl="1" indent="0">
              <a:lnSpc>
                <a:spcPct val="150000"/>
              </a:lnSpc>
              <a:spcBef>
                <a:spcPts val="325"/>
              </a:spcBef>
              <a:spcAft>
                <a:spcPct val="0"/>
              </a:spcAft>
              <a:buFont typeface="Wingdings" panose="05000000000000000000" pitchFamily="2" charset="2"/>
              <a:buNone/>
              <a:tabLst>
                <a:tab pos="304165" algn="l"/>
                <a:tab pos="304800" algn="l"/>
              </a:tabLst>
            </a:pPr>
            <a:endParaRPr lang="en-US" sz="900" b="0" i="1" dirty="0">
              <a:effectLst/>
              <a:latin typeface="Arial" panose="020B0604020202020204" pitchFamily="34" charset="0"/>
              <a:ea typeface="Microsoft Sans Serif"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17</a:t>
            </a:fld>
            <a:endParaRPr lang="en-US" dirty="0"/>
          </a:p>
        </p:txBody>
      </p:sp>
    </p:spTree>
    <p:extLst>
      <p:ext uri="{BB962C8B-B14F-4D97-AF65-F5344CB8AC3E}">
        <p14:creationId xmlns:p14="http://schemas.microsoft.com/office/powerpoint/2010/main" val="2778583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900" b="1" i="0" u="none" strike="noStrike" kern="1200" baseline="0" dirty="0">
                <a:solidFill>
                  <a:schemeClr val="tx1"/>
                </a:solidFill>
                <a:latin typeface="+mn-lt"/>
                <a:ea typeface="+mn-ea"/>
                <a:cs typeface="+mn-cs"/>
              </a:rPr>
              <a:t>Conclusion </a:t>
            </a:r>
          </a:p>
          <a:p>
            <a:pPr marL="171450" indent="-171450">
              <a:spcAft>
                <a:spcPts val="300"/>
              </a:spcAft>
              <a:buFont typeface="Arial" panose="020B0604020202020204" pitchFamily="34" charset="0"/>
              <a:buChar char="•"/>
            </a:pPr>
            <a:r>
              <a:rPr lang="fr-CA" sz="900" b="0" i="0" u="none" strike="noStrike" kern="1200" baseline="0" dirty="0">
                <a:solidFill>
                  <a:schemeClr val="tx1"/>
                </a:solidFill>
                <a:latin typeface="+mn-lt"/>
                <a:ea typeface="+mn-ea"/>
                <a:cs typeface="+mn-cs"/>
              </a:rPr>
              <a:t>Demandez aux élèves ce qu’ils ont appris et ce qu’ils retiendront de l’atelier, et répondez à leurs questions. </a:t>
            </a:r>
          </a:p>
          <a:p>
            <a:pPr marL="171450" indent="-171450">
              <a:spcAft>
                <a:spcPts val="300"/>
              </a:spcAft>
              <a:buFont typeface="Arial" panose="020B0604020202020204" pitchFamily="34" charset="0"/>
              <a:buChar char="•"/>
            </a:pPr>
            <a:r>
              <a:rPr lang="fr-CA" sz="900" b="0" i="0" u="none" strike="noStrike" kern="1200" baseline="0" dirty="0">
                <a:solidFill>
                  <a:schemeClr val="tx1"/>
                </a:solidFill>
                <a:latin typeface="+mn-lt"/>
                <a:ea typeface="+mn-ea"/>
                <a:cs typeface="+mn-cs"/>
              </a:rPr>
              <a:t>Demandez aux élèves si certains d’entre eux aimeraient parler de leur objectif SMART. </a:t>
            </a:r>
          </a:p>
          <a:p>
            <a:pPr marL="171450" indent="-171450">
              <a:spcAft>
                <a:spcPts val="300"/>
              </a:spcAft>
              <a:buFont typeface="Arial" panose="020B0604020202020204" pitchFamily="34" charset="0"/>
              <a:buChar char="•"/>
            </a:pPr>
            <a:r>
              <a:rPr lang="fr-CA" sz="900" b="0" i="0" u="none" strike="noStrike" kern="1200" baseline="0" dirty="0">
                <a:solidFill>
                  <a:schemeClr val="tx1"/>
                </a:solidFill>
                <a:latin typeface="+mn-lt"/>
                <a:ea typeface="+mn-ea"/>
                <a:cs typeface="+mn-cs"/>
              </a:rPr>
              <a:t>Rappelez-leur l’objectif de l’atelier : </a:t>
            </a:r>
            <a:r>
              <a:rPr lang="fr-CA" sz="900" b="0" i="1" u="none" strike="noStrike" kern="1200" baseline="0" dirty="0">
                <a:solidFill>
                  <a:schemeClr val="tx1"/>
                </a:solidFill>
                <a:latin typeface="+mn-lt"/>
                <a:ea typeface="+mn-ea"/>
                <a:cs typeface="+mn-cs"/>
              </a:rPr>
              <a:t>Comprendre l’importance de l’établissement d’objectifs SMART pour rester sur la bonne voie et se fixer des rêves réalistes et atteignables.</a:t>
            </a:r>
            <a:endParaRPr lang="en-US" sz="900" i="1" dirty="0"/>
          </a:p>
        </p:txBody>
      </p:sp>
      <p:sp>
        <p:nvSpPr>
          <p:cNvPr id="4" name="Slide Number Placeholder 3"/>
          <p:cNvSpPr>
            <a:spLocks noGrp="1"/>
          </p:cNvSpPr>
          <p:nvPr>
            <p:ph type="sldNum" sz="quarter" idx="5"/>
          </p:nvPr>
        </p:nvSpPr>
        <p:spPr/>
        <p:txBody>
          <a:bodyPr/>
          <a:lstStyle/>
          <a:p>
            <a:fld id="{D710CF1E-E9E0-4712-9FE2-D09D51E10904}" type="slidenum">
              <a:rPr lang="en-US" smtClean="0"/>
              <a:t>18</a:t>
            </a:fld>
            <a:endParaRPr lang="en-US" dirty="0"/>
          </a:p>
        </p:txBody>
      </p:sp>
    </p:spTree>
    <p:extLst>
      <p:ext uri="{BB962C8B-B14F-4D97-AF65-F5344CB8AC3E}">
        <p14:creationId xmlns:p14="http://schemas.microsoft.com/office/powerpoint/2010/main" val="965238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lang="fr-CA" sz="900" b="1" dirty="0"/>
              <a:t>Formulaire d’évaluation</a:t>
            </a:r>
          </a:p>
          <a:p>
            <a:pPr marL="171450" indent="-171450">
              <a:buFont typeface="Arial" panose="020B0604020202020204" pitchFamily="34" charset="0"/>
              <a:buChar char="•"/>
            </a:pPr>
            <a:r>
              <a:rPr lang="fr-CA" sz="900" dirty="0"/>
              <a:t>Invitez les élèves à remplir le formulaire d’évaluation de l’atelier, puis recueillez leurs commentaires.</a:t>
            </a:r>
          </a:p>
          <a:p>
            <a:endParaRPr lang="fr-CA" sz="900" dirty="0"/>
          </a:p>
        </p:txBody>
      </p:sp>
      <p:sp>
        <p:nvSpPr>
          <p:cNvPr id="4" name="Slide Number Placeholder 3"/>
          <p:cNvSpPr>
            <a:spLocks noGrp="1"/>
          </p:cNvSpPr>
          <p:nvPr>
            <p:ph type="sldNum" sz="quarter" idx="5"/>
            <p:custDataLst>
              <p:tags r:id="rId3"/>
            </p:custDataLst>
          </p:nvPr>
        </p:nvSpPr>
        <p:spPr/>
        <p:txBody>
          <a:bodyPr/>
          <a:lstStyle/>
          <a:p>
            <a:fld id="{D710CF1E-E9E0-4712-9FE2-D09D51E10904}" type="slidenum">
              <a:rPr lang="en-US" smtClean="0"/>
              <a:t>19</a:t>
            </a:fld>
            <a:endParaRPr lang="en-US" dirty="0"/>
          </a:p>
        </p:txBody>
      </p:sp>
    </p:spTree>
    <p:extLst>
      <p:ext uri="{BB962C8B-B14F-4D97-AF65-F5344CB8AC3E}">
        <p14:creationId xmlns:p14="http://schemas.microsoft.com/office/powerpoint/2010/main" val="1966024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CA" altLang="en-US" sz="900" dirty="0">
                <a:latin typeface="+mn-lt"/>
                <a:cs typeface="Times New Roman" panose="02020603050405020304" pitchFamily="18" charset="0"/>
              </a:rPr>
              <a:t>Veuillez lire cet avis textuellement à tous les participants en vue d’éliminer toute possibilité de responsabilité juridique qui pourrait découler du fait qu’un participant prenne des mesures en se fiant uniquement à l’information contenue dans cette présentation sans obtenir de conseils professionnels.</a:t>
            </a:r>
            <a:endParaRPr lang="fr-CA" altLang="en-US" sz="900" dirty="0">
              <a:latin typeface="+mn-lt"/>
            </a:endParaRPr>
          </a:p>
        </p:txBody>
      </p:sp>
      <p:sp>
        <p:nvSpPr>
          <p:cNvPr id="5" name="Date Placeholder 4">
            <a:extLst>
              <a:ext uri="{FF2B5EF4-FFF2-40B4-BE49-F238E27FC236}">
                <a16:creationId xmlns:a16="http://schemas.microsoft.com/office/drawing/2014/main" id="{91A49F89-C36D-4C46-9F2A-3CF18928C2AC}"/>
              </a:ext>
            </a:extLst>
          </p:cNvPr>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040380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descr="Signe du dollar rayé, illustrant que le service est gratuit"/>
          <p:cNvSpPr>
            <a:spLocks noGrp="1" noRot="1" noChangeAspect="1"/>
          </p:cNvSpPr>
          <p:nvPr>
            <p:ph type="sldImg"/>
            <p:custDataLst>
              <p:tags r:id="rId1"/>
            </p:custDataLst>
          </p:nvPr>
        </p:nvSpPr>
        <p:spPr>
          <a:xfrm>
            <a:off x="679450" y="1143000"/>
            <a:ext cx="5486400" cy="3086100"/>
          </a:xfrm>
        </p:spPr>
      </p:sp>
      <p:sp>
        <p:nvSpPr>
          <p:cNvPr id="3" name="Notes Placeholder 2"/>
          <p:cNvSpPr>
            <a:spLocks noGrp="1"/>
          </p:cNvSpPr>
          <p:nvPr>
            <p:ph type="body" idx="1"/>
            <p:custDataLst>
              <p:tags r:id="rId2"/>
            </p:custDataLst>
          </p:nvPr>
        </p:nvSpPr>
        <p:spPr/>
        <p:txBody>
          <a:bodyPr/>
          <a:lstStyle/>
          <a:p>
            <a:endParaRPr lang="fr-CA" dirty="0"/>
          </a:p>
        </p:txBody>
      </p:sp>
      <p:sp>
        <p:nvSpPr>
          <p:cNvPr id="4" name="Slide Number Placeholder 3"/>
          <p:cNvSpPr>
            <a:spLocks noGrp="1"/>
          </p:cNvSpPr>
          <p:nvPr>
            <p:ph type="sldNum" sz="quarter" idx="5"/>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39CAFCB4-A002-4702-A0FC-1B8BF1A7CE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13010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custDataLst>
              <p:tags r:id="rId1"/>
            </p:custDataLst>
          </p:nvPr>
        </p:nvSpPr>
        <p:spPr/>
      </p:sp>
      <p:sp>
        <p:nvSpPr>
          <p:cNvPr id="3" name="Notes Placeholder 2"/>
          <p:cNvSpPr>
            <a:spLocks noGrp="1"/>
          </p:cNvSpPr>
          <p:nvPr>
            <p:ph type="body" idx="1"/>
            <p:custDataLst>
              <p:tags r:id="rId2"/>
            </p:custDataLst>
          </p:nvPr>
        </p:nvSpPr>
        <p:spPr/>
        <p:txBody>
          <a:bodyPr/>
          <a:lstStyle/>
          <a:p>
            <a:pPr marL="0" indent="0" rtl="0">
              <a:buFont typeface="Arial" panose="020B0604020202020204" pitchFamily="34" charset="0"/>
              <a:buNone/>
            </a:pPr>
            <a:endParaRPr lang="en-US" sz="900" dirty="0">
              <a:latin typeface="+mn-lt"/>
            </a:endParaRPr>
          </a:p>
        </p:txBody>
      </p:sp>
      <p:sp>
        <p:nvSpPr>
          <p:cNvPr id="4" name="Slide Number Placeholder 3"/>
          <p:cNvSpPr>
            <a:spLocks noGrp="1"/>
          </p:cNvSpPr>
          <p:nvPr>
            <p:ph type="sldNum" sz="quarter" idx="5"/>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D710CF1E-E9E0-4712-9FE2-D09D51E109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6239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CA" altLang="en-US" sz="900" dirty="0">
                <a:latin typeface="+mn-lt"/>
                <a:cs typeface="Times New Roman" panose="02020603050405020304" pitchFamily="18" charset="0"/>
              </a:rPr>
              <a:t>Veuillez lire cet avis textuellement à tous les participants en vue d’éliminer toute possibilité de responsabilité juridique qui pourrait découler du fait qu’un participant prenne des mesures en se fiant uniquement à l’information contenue dans cette présentation sans obtenir de conseils professionnels.</a:t>
            </a:r>
            <a:endParaRPr lang="fr-CA" altLang="en-US" sz="900" dirty="0">
              <a:latin typeface="+mn-lt"/>
            </a:endParaRPr>
          </a:p>
        </p:txBody>
      </p:sp>
      <p:sp>
        <p:nvSpPr>
          <p:cNvPr id="5" name="Date Placeholder 4">
            <a:extLst>
              <a:ext uri="{FF2B5EF4-FFF2-40B4-BE49-F238E27FC236}">
                <a16:creationId xmlns:a16="http://schemas.microsoft.com/office/drawing/2014/main" id="{91A49F89-C36D-4C46-9F2A-3CF18928C2AC}"/>
              </a:ext>
            </a:extLst>
          </p:cNvPr>
          <p:cNvSpPr>
            <a:spLocks noGrp="1"/>
          </p:cNvSpPr>
          <p:nvPr>
            <p:ph type="dt" idx="10"/>
          </p:nvPr>
        </p:nvSpPr>
        <p:spPr/>
        <p:txBody>
          <a:bodyPr/>
          <a:lstStyle/>
          <a:p>
            <a:endParaRPr lang="en-US" dirty="0"/>
          </a:p>
        </p:txBody>
      </p:sp>
    </p:spTree>
    <p:extLst>
      <p:ext uri="{BB962C8B-B14F-4D97-AF65-F5344CB8AC3E}">
        <p14:creationId xmlns:p14="http://schemas.microsoft.com/office/powerpoint/2010/main" val="304038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3600450"/>
          </a:xfrm>
        </p:spPr>
        <p:txBody>
          <a:bodyPr/>
          <a:lstStyle/>
          <a:p>
            <a:r>
              <a:rPr lang="fr-CA" sz="900" b="1" i="0" u="none" strike="noStrike" baseline="0" dirty="0">
                <a:solidFill>
                  <a:srgbClr val="000000"/>
                </a:solidFill>
                <a:latin typeface="+mn-lt"/>
              </a:rPr>
              <a:t>Introduction</a:t>
            </a:r>
          </a:p>
          <a:p>
            <a:endParaRPr lang="fr-CA" sz="900" b="1" i="0" u="none" strike="noStrike" baseline="0" dirty="0">
              <a:solidFill>
                <a:srgbClr val="000000"/>
              </a:solidFill>
              <a:latin typeface="+mn-lt"/>
            </a:endParaRPr>
          </a:p>
          <a:p>
            <a:pPr marL="177800" indent="-177800">
              <a:buFont typeface="Arial" panose="020B0604020202020204" pitchFamily="34" charset="0"/>
              <a:buChar char="•"/>
            </a:pPr>
            <a:r>
              <a:rPr lang="fr-CA" dirty="0">
                <a:effectLst/>
              </a:rPr>
              <a:t>Prenez environ 5 minutes pour « briser la glace » avec les élèves et pour évaluer ce qu’ils savent de l’établissement d’objectifs. Pour ce faire, posez-leur des questions.</a:t>
            </a:r>
            <a:r>
              <a:rPr lang="fr-CA" dirty="0">
                <a:effectLst/>
                <a:highlight>
                  <a:srgbClr val="FFFF00"/>
                </a:highlight>
              </a:rPr>
              <a:t> </a:t>
            </a:r>
            <a:endParaRPr lang="fr-CA" sz="900" b="0" i="0" u="none" strike="noStrike" baseline="0" dirty="0">
              <a:solidFill>
                <a:srgbClr val="000000"/>
              </a:solidFill>
              <a:highlight>
                <a:srgbClr val="FFFF00"/>
              </a:highlight>
              <a:latin typeface="+mn-lt"/>
            </a:endParaRPr>
          </a:p>
          <a:p>
            <a:pPr marL="628650" lvl="1" indent="-266700">
              <a:buFont typeface="Arial" panose="020B0604020202020204" pitchFamily="34" charset="0"/>
              <a:buChar char="•"/>
            </a:pPr>
            <a:r>
              <a:rPr lang="fr-CA" sz="900" b="0" i="1" u="none" strike="noStrike" baseline="0" dirty="0">
                <a:solidFill>
                  <a:srgbClr val="000000"/>
                </a:solidFill>
                <a:latin typeface="+mn-lt"/>
              </a:rPr>
              <a:t>Qu’est-ce qu’un objectif?  </a:t>
            </a:r>
          </a:p>
          <a:p>
            <a:pPr marL="1079500" lvl="2" indent="-165100">
              <a:buFont typeface="Arial" panose="020B0604020202020204" pitchFamily="34" charset="0"/>
              <a:buChar char="•"/>
            </a:pPr>
            <a:r>
              <a:rPr lang="fr-CA" sz="900" b="0" i="1" u="none" strike="noStrike" baseline="0" dirty="0">
                <a:solidFill>
                  <a:srgbClr val="000000"/>
                </a:solidFill>
                <a:latin typeface="+mn-lt"/>
              </a:rPr>
              <a:t>Réponse suggérée </a:t>
            </a:r>
            <a:r>
              <a:rPr lang="fr-CA" sz="900" b="0" i="0" u="none" strike="noStrike" baseline="0" dirty="0">
                <a:solidFill>
                  <a:srgbClr val="000000"/>
                </a:solidFill>
                <a:latin typeface="+mn-lt"/>
              </a:rPr>
              <a:t>: </a:t>
            </a:r>
            <a:r>
              <a:rPr lang="fr-CA" b="0" i="0" u="none" strike="noStrike" baseline="0" dirty="0">
                <a:solidFill>
                  <a:srgbClr val="000000"/>
                </a:solidFill>
              </a:rPr>
              <a:t>Un</a:t>
            </a:r>
            <a:r>
              <a:rPr lang="fr-CA" sz="900" b="0" dirty="0">
                <a:latin typeface="+mn-lt"/>
              </a:rPr>
              <a:t> objectif est un résultat que l’on veut atteindre et qui nous amène à travailler pour y parvenir. Par exemple : « obtenir 90 % ou plus à </a:t>
            </a:r>
            <a:r>
              <a:rPr lang="fr-CA" b="0" dirty="0"/>
              <a:t>l’</a:t>
            </a:r>
            <a:r>
              <a:rPr lang="fr-CA" sz="900" b="0" dirty="0">
                <a:latin typeface="+mn-lt"/>
              </a:rPr>
              <a:t>examen de mathématiques de la semaine prochaine ». Se fixer des objectifs aide à accomplir des tâches, qu’elles soient petites ou grandes.</a:t>
            </a:r>
            <a:endParaRPr lang="fr-CA" sz="900" b="0" i="0" u="none" strike="noStrike" baseline="0" dirty="0">
              <a:solidFill>
                <a:srgbClr val="000000"/>
              </a:solidFill>
              <a:latin typeface="+mn-lt"/>
            </a:endParaRPr>
          </a:p>
          <a:p>
            <a:pPr marL="628650" marR="0" lvl="1" indent="-26670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CA" sz="900" b="0" i="0" u="none" strike="noStrike" baseline="0" dirty="0">
                <a:solidFill>
                  <a:srgbClr val="000000"/>
                </a:solidFill>
                <a:latin typeface="+mn-lt"/>
              </a:rPr>
              <a:t>Suggestions pour alimenter les échanges :</a:t>
            </a:r>
          </a:p>
          <a:p>
            <a:pPr marL="971550" lvl="2" indent="-266700">
              <a:buFont typeface="Arial" panose="020B0604020202020204" pitchFamily="34" charset="0"/>
              <a:buChar char="•"/>
            </a:pPr>
            <a:r>
              <a:rPr lang="fr-CA" b="0" i="0" u="none" strike="noStrike" baseline="0" dirty="0">
                <a:solidFill>
                  <a:srgbClr val="000000"/>
                </a:solidFill>
                <a:latin typeface="+mn-lt"/>
              </a:rPr>
              <a:t>Vous pourriez leur parler des rêves que vous aviez</a:t>
            </a:r>
            <a:r>
              <a:rPr lang="fr-CA" b="0" dirty="0">
                <a:solidFill>
                  <a:srgbClr val="000000"/>
                </a:solidFill>
              </a:rPr>
              <a:t> à leur âge</a:t>
            </a:r>
            <a:r>
              <a:rPr lang="fr-CA" b="0" i="0" u="none" strike="noStrike" baseline="0" dirty="0">
                <a:solidFill>
                  <a:srgbClr val="000000"/>
                </a:solidFill>
                <a:latin typeface="+mn-lt"/>
              </a:rPr>
              <a:t>.</a:t>
            </a:r>
          </a:p>
          <a:p>
            <a:pPr marL="971550" lvl="2" indent="-266700">
              <a:buFont typeface="Arial" panose="020B0604020202020204" pitchFamily="34" charset="0"/>
              <a:buChar char="•"/>
            </a:pPr>
            <a:r>
              <a:rPr lang="fr-CA" sz="900" b="0" i="0" u="none" strike="noStrike" baseline="0" dirty="0">
                <a:solidFill>
                  <a:srgbClr val="000000"/>
                </a:solidFill>
                <a:latin typeface="+mn-lt"/>
              </a:rPr>
              <a:t>Vous pourriez mentionner vos objectifs à leur âge.</a:t>
            </a:r>
          </a:p>
          <a:p>
            <a:pPr marL="971550" lvl="2" indent="-266700">
              <a:buFont typeface="Arial" panose="020B0604020202020204" pitchFamily="34" charset="0"/>
              <a:buChar char="•"/>
            </a:pPr>
            <a:r>
              <a:rPr lang="fr-CA" sz="900" b="0" i="0" u="none" strike="noStrike" baseline="0" dirty="0">
                <a:solidFill>
                  <a:srgbClr val="000000"/>
                </a:solidFill>
                <a:latin typeface="+mn-lt"/>
              </a:rPr>
              <a:t>Peut-être voudrez-vous ajouter que c’est en s’exerçant que l’on arrive à atteindre ses objectifs.</a:t>
            </a:r>
          </a:p>
          <a:p>
            <a:pPr marL="742950" lvl="1" indent="-285750">
              <a:buFont typeface="Arial" panose="020B0604020202020204" pitchFamily="34" charset="0"/>
              <a:buChar char="•"/>
            </a:pPr>
            <a:endParaRPr lang="fr-CA" sz="900" b="0" i="0" u="none" strike="noStrike" baseline="0" dirty="0">
              <a:solidFill>
                <a:srgbClr val="000000"/>
              </a:solidFill>
              <a:latin typeface="+mn-lt"/>
            </a:endParaRPr>
          </a:p>
          <a:p>
            <a:pPr marL="177800" indent="-177800" defTabSz="914400">
              <a:spcBef>
                <a:spcPct val="0"/>
              </a:spcBef>
              <a:spcAft>
                <a:spcPct val="0"/>
              </a:spcAft>
              <a:buFont typeface="Arial" panose="020B0604020202020204" pitchFamily="34" charset="0"/>
              <a:buChar char="•"/>
              <a:defRPr/>
            </a:pPr>
            <a:r>
              <a:rPr lang="fr-CA" sz="900" b="0" dirty="0"/>
              <a:t>E</a:t>
            </a:r>
            <a:r>
              <a:rPr lang="fr-CA" sz="900" b="0" dirty="0">
                <a:latin typeface="+mn-lt"/>
              </a:rPr>
              <a:t>ncouragez les élèves à poser leurs questions dans la zone de clavardage de la plateforme que vous utilisez (Zoom, Skype, Teams, etc.).</a:t>
            </a:r>
            <a:endParaRPr lang="fr-CA" sz="900" b="0" i="1"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4</a:t>
            </a:fld>
            <a:endParaRPr lang="en-US" dirty="0"/>
          </a:p>
        </p:txBody>
      </p:sp>
    </p:spTree>
    <p:extLst>
      <p:ext uri="{BB962C8B-B14F-4D97-AF65-F5344CB8AC3E}">
        <p14:creationId xmlns:p14="http://schemas.microsoft.com/office/powerpoint/2010/main" val="754054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9350"/>
            <a:ext cx="5486400" cy="3086100"/>
          </a:xfrm>
        </p:spPr>
      </p:sp>
      <p:sp>
        <p:nvSpPr>
          <p:cNvPr id="3" name="Notes Placeholder 2"/>
          <p:cNvSpPr>
            <a:spLocks noGrp="1"/>
          </p:cNvSpPr>
          <p:nvPr>
            <p:ph type="body" idx="1"/>
          </p:nvPr>
        </p:nvSpPr>
        <p:spPr/>
        <p:txBody>
          <a:bodyPr/>
          <a:lstStyle/>
          <a:p>
            <a:r>
              <a:rPr lang="fr-CA" sz="900" b="1" i="0" u="none" strike="noStrike" baseline="0" dirty="0">
                <a:solidFill>
                  <a:srgbClr val="000000"/>
                </a:solidFill>
                <a:latin typeface="+mn-lt"/>
              </a:rPr>
              <a:t>Discussion</a:t>
            </a:r>
            <a:r>
              <a:rPr lang="fr-CA" b="1" dirty="0">
                <a:solidFill>
                  <a:srgbClr val="000000"/>
                </a:solidFill>
              </a:rPr>
              <a:t> sur l’établissement d’objectifs</a:t>
            </a:r>
            <a:endParaRPr lang="fr-CA" sz="900" b="1" i="0" u="none" strike="noStrike" baseline="0" dirty="0">
              <a:solidFill>
                <a:srgbClr val="000000"/>
              </a:solidFill>
              <a:latin typeface="+mn-lt"/>
            </a:endParaRPr>
          </a:p>
          <a:p>
            <a:r>
              <a:rPr lang="fr-CA" sz="900" b="1" i="0" u="none" strike="noStrike" baseline="0" dirty="0">
                <a:solidFill>
                  <a:srgbClr val="000000"/>
                </a:solidFill>
                <a:latin typeface="+mn-lt"/>
              </a:rPr>
              <a:t> </a:t>
            </a:r>
          </a:p>
          <a:p>
            <a:pPr marL="266700" indent="-266700">
              <a:buFont typeface="Arial" panose="020B0604020202020204" pitchFamily="34" charset="0"/>
              <a:buChar char="•"/>
            </a:pPr>
            <a:r>
              <a:rPr lang="fr-CA" sz="900" b="0" i="0" u="none" strike="noStrike" baseline="0" dirty="0">
                <a:solidFill>
                  <a:srgbClr val="000000"/>
                </a:solidFill>
                <a:latin typeface="+mn-lt"/>
              </a:rPr>
              <a:t>Poursuivez la discussion en posant des questions comme celles-ci :</a:t>
            </a:r>
          </a:p>
          <a:p>
            <a:pPr marL="539750" lvl="1" indent="-177800">
              <a:buFont typeface="Arial" panose="020B0604020202020204" pitchFamily="34" charset="0"/>
              <a:buChar char="•"/>
            </a:pPr>
            <a:r>
              <a:rPr lang="fr-CA" sz="900" b="0" i="1" u="none" strike="noStrike" baseline="0" dirty="0">
                <a:solidFill>
                  <a:srgbClr val="000000"/>
                </a:solidFill>
                <a:latin typeface="+mn-lt"/>
              </a:rPr>
              <a:t>Qui parmi vous croit qu’il est important de se fixer des objectifs?</a:t>
            </a:r>
          </a:p>
          <a:p>
            <a:pPr marL="539750" lvl="1" indent="-177800">
              <a:buFont typeface="Arial" panose="020B0604020202020204" pitchFamily="34" charset="0"/>
              <a:buChar char="•"/>
            </a:pPr>
            <a:r>
              <a:rPr lang="fr-CA" sz="900" b="0" i="1" u="none" strike="noStrike" baseline="0" dirty="0">
                <a:solidFill>
                  <a:srgbClr val="000000"/>
                </a:solidFill>
                <a:latin typeface="+mn-lt"/>
              </a:rPr>
              <a:t>Combien d’entre vous se sont fixé un ou des objectifs?</a:t>
            </a:r>
          </a:p>
          <a:p>
            <a:pPr marL="539750" lvl="1" indent="-177800">
              <a:buFont typeface="Arial" panose="020B0604020202020204" pitchFamily="34" charset="0"/>
              <a:buChar char="•"/>
            </a:pPr>
            <a:r>
              <a:rPr lang="fr-CA" sz="900" b="0" i="1" u="none" strike="noStrike" baseline="0" dirty="0">
                <a:solidFill>
                  <a:srgbClr val="000000"/>
                </a:solidFill>
                <a:latin typeface="+mn-lt"/>
              </a:rPr>
              <a:t>Combien ont mis leurs objectifs par écrit? </a:t>
            </a:r>
          </a:p>
          <a:p>
            <a:pPr marL="539750" lvl="1" indent="-177800">
              <a:buFont typeface="Arial" panose="020B0604020202020204" pitchFamily="34" charset="0"/>
              <a:buChar char="•"/>
            </a:pPr>
            <a:r>
              <a:rPr lang="fr-CA" sz="900" b="0" i="1" u="none" strike="noStrike" baseline="0" dirty="0">
                <a:solidFill>
                  <a:srgbClr val="000000"/>
                </a:solidFill>
                <a:latin typeface="+mn-lt"/>
              </a:rPr>
              <a:t>Parmi ceux qui ont mis leurs objectifs par écrit, combien notent leurs progrès?</a:t>
            </a:r>
          </a:p>
          <a:p>
            <a:pPr marL="539750" lvl="1" indent="-177800">
              <a:buFont typeface="Arial" panose="020B0604020202020204" pitchFamily="34" charset="0"/>
              <a:buChar char="•"/>
            </a:pPr>
            <a:r>
              <a:rPr lang="fr-CA" sz="900" b="0" i="1" u="none" strike="noStrike" baseline="0" dirty="0">
                <a:solidFill>
                  <a:srgbClr val="000000"/>
                </a:solidFill>
                <a:latin typeface="+mn-lt"/>
              </a:rPr>
              <a:t>Est-ce que l’un d’entre vous a déjà été déçu de voir qu’il n’était pas arrivé à atteindre un</a:t>
            </a:r>
            <a:br>
              <a:rPr lang="fr-CA" sz="900" b="0" i="1" u="none" strike="noStrike" baseline="0" dirty="0">
                <a:solidFill>
                  <a:srgbClr val="000000"/>
                </a:solidFill>
                <a:latin typeface="+mn-lt"/>
              </a:rPr>
            </a:br>
            <a:r>
              <a:rPr lang="fr-CA" sz="900" b="0" i="1" u="none" strike="noStrike" baseline="0" dirty="0">
                <a:solidFill>
                  <a:srgbClr val="000000"/>
                </a:solidFill>
                <a:latin typeface="+mn-lt"/>
              </a:rPr>
              <a:t>objectif qu’il s’était fixé?</a:t>
            </a:r>
          </a:p>
          <a:p>
            <a:pPr marL="539750" lvl="1" indent="-177800">
              <a:buFont typeface="Arial" panose="020B0604020202020204" pitchFamily="34" charset="0"/>
              <a:buChar char="•"/>
            </a:pPr>
            <a:r>
              <a:rPr lang="fr-CA" sz="900" b="0" i="1" u="none" strike="noStrike" baseline="0" dirty="0">
                <a:solidFill>
                  <a:srgbClr val="000000"/>
                </a:solidFill>
                <a:latin typeface="+mn-lt"/>
              </a:rPr>
              <a:t>Pourquoi est-il important d’établir des objectifs?</a:t>
            </a:r>
          </a:p>
          <a:p>
            <a:pPr marL="539750" lvl="1" indent="-177800">
              <a:buFont typeface="Arial" panose="020B0604020202020204" pitchFamily="34" charset="0"/>
              <a:buChar char="•"/>
            </a:pPr>
            <a:r>
              <a:rPr lang="fr-CA" sz="900" b="0" i="1" u="none" strike="noStrike" baseline="0" dirty="0">
                <a:solidFill>
                  <a:srgbClr val="000000"/>
                </a:solidFill>
                <a:latin typeface="+mn-lt"/>
              </a:rPr>
              <a:t>Est-ce que quelqu’un aimerait parler de ce qu’il veut accomplir?</a:t>
            </a:r>
          </a:p>
          <a:p>
            <a:pPr marL="457200" lvl="1" indent="0">
              <a:buFont typeface="Arial" panose="020B0604020202020204" pitchFamily="34" charset="0"/>
              <a:buNone/>
            </a:pPr>
            <a:endParaRPr lang="fr-CA" sz="900" b="0" i="1" u="none" strike="noStrike" baseline="0" dirty="0">
              <a:solidFill>
                <a:srgbClr val="000000"/>
              </a:solidFill>
              <a:latin typeface="+mn-lt"/>
            </a:endParaRPr>
          </a:p>
          <a:p>
            <a:pPr marL="0" lvl="0" indent="0">
              <a:buFont typeface="Arial" panose="020B0604020202020204" pitchFamily="34" charset="0"/>
              <a:buNone/>
            </a:pPr>
            <a:r>
              <a:rPr lang="fr-CA" sz="900" b="0" i="1" u="none" strike="noStrike" baseline="0" dirty="0">
                <a:solidFill>
                  <a:srgbClr val="000000"/>
                </a:solidFill>
                <a:latin typeface="+mn-lt"/>
              </a:rPr>
              <a:t>Réponse suggérée à la question « Pourquoi est-il important de se fixer des objectifs? » : </a:t>
            </a:r>
            <a:r>
              <a:rPr lang="fr-CA" b="0" u="none" strike="noStrike" baseline="0" dirty="0">
                <a:solidFill>
                  <a:srgbClr val="000000"/>
                </a:solidFill>
                <a:latin typeface="+mn-lt"/>
              </a:rPr>
              <a:t>Les objectifs nous aident à avoir une vision de ce que l’on veut réaliser et nous permettent de déterminer les étapes à suivre pour arriver à ce résultat. Par exemple, si je veux avoir 90 % à mon prochain test de mathématiques, je dois faire un plan pour étudier la matière.</a:t>
            </a:r>
          </a:p>
          <a:p>
            <a:pPr marL="0" lvl="0" indent="0">
              <a:buFont typeface="Arial" panose="020B0604020202020204" pitchFamily="34" charset="0"/>
              <a:buNone/>
            </a:pPr>
            <a:endParaRPr lang="fr-CA" sz="900" b="0" i="1" u="none" strike="noStrike" baseline="0" dirty="0">
              <a:solidFill>
                <a:srgbClr val="000000"/>
              </a:solidFill>
              <a:latin typeface="+mn-lt"/>
            </a:endParaRPr>
          </a:p>
          <a:p>
            <a:pPr marL="177800" indent="-177800" defTabSz="914400">
              <a:spcBef>
                <a:spcPct val="0"/>
              </a:spcBef>
              <a:spcAft>
                <a:spcPct val="0"/>
              </a:spcAft>
              <a:buFont typeface="Arial" panose="020B0604020202020204" pitchFamily="34" charset="0"/>
              <a:buChar char="•"/>
              <a:defRPr/>
            </a:pPr>
            <a:r>
              <a:rPr lang="fr-CA" sz="900" b="0" dirty="0"/>
              <a:t>E</a:t>
            </a:r>
            <a:r>
              <a:rPr lang="fr-CA" sz="900" b="0" dirty="0">
                <a:latin typeface="+mn-lt"/>
              </a:rPr>
              <a:t>ncouragez les élèves à poser leurs questions dans la zone de clavardage de la plateforme que vous utilisez (Zoom, Skype, Teams, etc.).</a:t>
            </a:r>
          </a:p>
        </p:txBody>
      </p:sp>
      <p:sp>
        <p:nvSpPr>
          <p:cNvPr id="4" name="Slide Number Placeholder 3"/>
          <p:cNvSpPr>
            <a:spLocks noGrp="1"/>
          </p:cNvSpPr>
          <p:nvPr>
            <p:ph type="sldNum" sz="quarter" idx="5"/>
          </p:nvPr>
        </p:nvSpPr>
        <p:spPr/>
        <p:txBody>
          <a:bodyPr/>
          <a:lstStyle/>
          <a:p>
            <a:fld id="{638696F8-6659-4577-BCBA-679FDA833FEB}" type="slidenum">
              <a:rPr lang="en-US" smtClean="0"/>
              <a:t>5</a:t>
            </a:fld>
            <a:endParaRPr lang="en-US" dirty="0"/>
          </a:p>
        </p:txBody>
      </p:sp>
    </p:spTree>
    <p:extLst>
      <p:ext uri="{BB962C8B-B14F-4D97-AF65-F5344CB8AC3E}">
        <p14:creationId xmlns:p14="http://schemas.microsoft.com/office/powerpoint/2010/main" val="1669144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fr-CA" sz="900" b="1" i="0" u="none" strike="noStrike" baseline="0" dirty="0">
                <a:solidFill>
                  <a:srgbClr val="000000"/>
                </a:solidFill>
                <a:latin typeface="+mn-lt"/>
              </a:rPr>
              <a:t>Explication de la formule SMART</a:t>
            </a:r>
          </a:p>
          <a:p>
            <a:pPr marL="0" marR="0" lvl="0" indent="0" algn="l" defTabSz="914400" rtl="0" eaLnBrk="1" fontAlgn="auto" latinLnBrk="0" hangingPunct="1">
              <a:lnSpc>
                <a:spcPct val="100000"/>
              </a:lnSpc>
              <a:spcBef>
                <a:spcPct val="0"/>
              </a:spcBef>
              <a:spcAft>
                <a:spcPct val="0"/>
              </a:spcAft>
              <a:buClrTx/>
              <a:buSzTx/>
              <a:buFontTx/>
              <a:buNone/>
              <a:defRPr/>
            </a:pPr>
            <a:endParaRPr lang="fr-CA" sz="700" b="0" i="0" u="none" strike="noStrike" baseline="0" dirty="0">
              <a:solidFill>
                <a:srgbClr val="000000"/>
              </a:solidFill>
              <a:latin typeface="+mn-lt"/>
            </a:endParaRPr>
          </a:p>
          <a:p>
            <a:pPr marL="285750" indent="-285750">
              <a:spcAft>
                <a:spcPts val="200"/>
              </a:spcAft>
              <a:buFont typeface="Arial" panose="020B0604020202020204" pitchFamily="34" charset="0"/>
              <a:buChar char="•"/>
            </a:pPr>
            <a:r>
              <a:rPr lang="fr-CA" dirty="0">
                <a:effectLst/>
              </a:rPr>
              <a:t>Prenez 5 minutes pour présenter un exemple d’objectif SMART aux élèves.</a:t>
            </a:r>
            <a:r>
              <a:rPr lang="fr-CA" sz="900" b="0" i="0" u="none" strike="noStrike" baseline="0" dirty="0">
                <a:solidFill>
                  <a:srgbClr val="000000"/>
                </a:solidFill>
                <a:latin typeface="+mn-lt"/>
              </a:rPr>
              <a:t> </a:t>
            </a:r>
          </a:p>
          <a:p>
            <a:pPr marL="628650" lvl="1" indent="-171450">
              <a:spcAft>
                <a:spcPts val="200"/>
              </a:spcAft>
              <a:buFont typeface="Courier New" panose="02070309020205020404" pitchFamily="49" charset="0"/>
              <a:buChar char="o"/>
            </a:pPr>
            <a:r>
              <a:rPr lang="fr-CA" sz="900" b="1" i="0" u="none" strike="noStrike" baseline="0" dirty="0">
                <a:solidFill>
                  <a:srgbClr val="000000"/>
                </a:solidFill>
                <a:latin typeface="+mn-lt"/>
              </a:rPr>
              <a:t>Spécifique</a:t>
            </a:r>
            <a:r>
              <a:rPr lang="fr-CA" sz="900" b="0" i="0" u="none" strike="noStrike" baseline="0" dirty="0">
                <a:solidFill>
                  <a:srgbClr val="000000"/>
                </a:solidFill>
                <a:latin typeface="+mn-lt"/>
              </a:rPr>
              <a:t> – </a:t>
            </a:r>
            <a:r>
              <a:rPr lang="fr-CA" dirty="0">
                <a:solidFill>
                  <a:srgbClr val="000000"/>
                </a:solidFill>
              </a:rPr>
              <a:t>l’</a:t>
            </a:r>
            <a:r>
              <a:rPr lang="fr-CA" sz="900" b="0" i="0" u="none" strike="noStrike" baseline="0" dirty="0">
                <a:solidFill>
                  <a:srgbClr val="000000"/>
                </a:solidFill>
                <a:latin typeface="+mn-lt"/>
              </a:rPr>
              <a:t>objectif est formulé de manière précise et détaillée</a:t>
            </a:r>
            <a:r>
              <a:rPr lang="fr-CA" sz="900" dirty="0">
                <a:latin typeface="+mn-lt"/>
              </a:rPr>
              <a:t>.</a:t>
            </a:r>
            <a:endParaRPr lang="fr-CA" sz="900" b="0" i="0" u="none" strike="noStrike" baseline="0" dirty="0">
              <a:solidFill>
                <a:srgbClr val="000000"/>
              </a:solidFill>
              <a:latin typeface="+mn-lt"/>
            </a:endParaRPr>
          </a:p>
          <a:p>
            <a:pPr marL="628650" lvl="1" indent="-171450">
              <a:spcAft>
                <a:spcPts val="200"/>
              </a:spcAft>
              <a:buFont typeface="Courier New" panose="02070309020205020404" pitchFamily="49" charset="0"/>
              <a:buChar char="o"/>
            </a:pPr>
            <a:r>
              <a:rPr lang="fr-CA" sz="900" b="1" i="0" u="none" strike="noStrike" baseline="0" dirty="0">
                <a:solidFill>
                  <a:srgbClr val="000000"/>
                </a:solidFill>
                <a:latin typeface="+mn-lt"/>
              </a:rPr>
              <a:t>Mesurable</a:t>
            </a:r>
            <a:r>
              <a:rPr lang="fr-CA" sz="900" b="0" i="0" u="none" strike="noStrike" baseline="0" dirty="0">
                <a:solidFill>
                  <a:srgbClr val="000000"/>
                </a:solidFill>
                <a:latin typeface="+mn-lt"/>
              </a:rPr>
              <a:t> – on peut suivre ses progrès et savoir e</a:t>
            </a:r>
            <a:r>
              <a:rPr lang="fr-CA" sz="900" dirty="0">
                <a:latin typeface="+mn-lt"/>
              </a:rPr>
              <a:t>xactement où on en est. En général, cela suppose des chiffres ou un autre moyen d’avoir une idée claire des progrès.</a:t>
            </a:r>
            <a:endParaRPr lang="fr-CA" sz="900" b="0" i="0" u="none" strike="noStrike" baseline="0" dirty="0">
              <a:solidFill>
                <a:srgbClr val="000000"/>
              </a:solidFill>
              <a:latin typeface="+mn-lt"/>
            </a:endParaRPr>
          </a:p>
          <a:p>
            <a:pPr marL="628650" lvl="1" indent="-171450">
              <a:spcAft>
                <a:spcPts val="200"/>
              </a:spcAft>
              <a:buFont typeface="Courier New" panose="02070309020205020404" pitchFamily="49" charset="0"/>
              <a:buChar char="o"/>
            </a:pPr>
            <a:r>
              <a:rPr lang="fr-CA" sz="900" b="1" i="0" u="none" strike="noStrike" baseline="0" dirty="0">
                <a:solidFill>
                  <a:srgbClr val="000000"/>
                </a:solidFill>
                <a:latin typeface="+mn-lt"/>
              </a:rPr>
              <a:t>Atteignable </a:t>
            </a:r>
            <a:r>
              <a:rPr lang="fr-CA" sz="900" i="0" u="none" strike="noStrike" baseline="0" dirty="0">
                <a:solidFill>
                  <a:srgbClr val="000000"/>
                </a:solidFill>
                <a:latin typeface="+mn-lt"/>
              </a:rPr>
              <a:t>(et orienté vers l’action) – l’objectif est raisonnable.</a:t>
            </a:r>
            <a:endParaRPr lang="fr-CA" sz="900" b="0" i="0" u="none" strike="noStrike" baseline="0" dirty="0">
              <a:solidFill>
                <a:srgbClr val="000000"/>
              </a:solidFill>
              <a:latin typeface="+mn-lt"/>
            </a:endParaRPr>
          </a:p>
          <a:p>
            <a:pPr marL="628650" lvl="1" indent="-171450">
              <a:spcAft>
                <a:spcPts val="200"/>
              </a:spcAft>
              <a:buFont typeface="Courier New" panose="02070309020205020404" pitchFamily="49" charset="0"/>
              <a:buChar char="o"/>
            </a:pPr>
            <a:r>
              <a:rPr lang="fr-CA" sz="900" b="1" i="0" u="none" strike="noStrike" baseline="0" dirty="0">
                <a:solidFill>
                  <a:srgbClr val="000000"/>
                </a:solidFill>
                <a:latin typeface="+mn-lt"/>
              </a:rPr>
              <a:t>Réaliste </a:t>
            </a:r>
            <a:r>
              <a:rPr lang="fr-CA" sz="900" b="0" i="0" u="none" strike="noStrike" baseline="0" dirty="0">
                <a:solidFill>
                  <a:srgbClr val="000000"/>
                </a:solidFill>
                <a:latin typeface="+mn-lt"/>
              </a:rPr>
              <a:t>– </a:t>
            </a:r>
            <a:r>
              <a:rPr lang="fr-CA" sz="900" dirty="0">
                <a:latin typeface="+mn-lt"/>
              </a:rPr>
              <a:t>l’objectif a une utilité et une raison d’être. Il représente quelque chose d’important.</a:t>
            </a:r>
          </a:p>
          <a:p>
            <a:pPr marL="628650" lvl="1" indent="-171450">
              <a:spcAft>
                <a:spcPts val="200"/>
              </a:spcAft>
              <a:buFont typeface="Courier New" panose="02070309020205020404" pitchFamily="49" charset="0"/>
              <a:buChar char="o"/>
            </a:pPr>
            <a:r>
              <a:rPr lang="fr-CA" sz="900" b="1" i="0" u="none" strike="noStrike" baseline="0" dirty="0">
                <a:solidFill>
                  <a:srgbClr val="000000"/>
                </a:solidFill>
                <a:latin typeface="+mn-lt"/>
              </a:rPr>
              <a:t>Temporel</a:t>
            </a:r>
            <a:r>
              <a:rPr lang="fr-CA" sz="900" b="0" i="0" u="none" strike="noStrike" baseline="0" dirty="0">
                <a:solidFill>
                  <a:srgbClr val="000000"/>
                </a:solidFill>
                <a:latin typeface="+mn-lt"/>
              </a:rPr>
              <a:t> – </a:t>
            </a:r>
            <a:r>
              <a:rPr lang="fr-CA" sz="900" dirty="0">
                <a:latin typeface="+mn-lt"/>
              </a:rPr>
              <a:t>l’objectif doit être atteint d’ici une date déterminée (p. ex. dans une semaine, dans un mois, dans un an).</a:t>
            </a:r>
          </a:p>
          <a:p>
            <a:pPr marL="742950" lvl="1" indent="-285750">
              <a:buFont typeface="Courier New" panose="02070309020205020404" pitchFamily="49" charset="0"/>
              <a:buChar char="o"/>
            </a:pPr>
            <a:endParaRPr lang="fr-CA" sz="900" b="0" i="0" u="none" strike="noStrike" baseline="0" dirty="0">
              <a:solidFill>
                <a:srgbClr val="000000"/>
              </a:solidFill>
              <a:latin typeface="+mn-lt"/>
            </a:endParaRPr>
          </a:p>
          <a:p>
            <a:r>
              <a:rPr lang="fr-CA" sz="900" b="1" i="0" u="none" strike="noStrike" baseline="0" dirty="0">
                <a:solidFill>
                  <a:srgbClr val="000000"/>
                </a:solidFill>
                <a:latin typeface="+mn-lt"/>
              </a:rPr>
              <a:t>Conseil : </a:t>
            </a:r>
            <a:r>
              <a:rPr lang="fr-CA" sz="900" i="0" u="none" strike="noStrike" baseline="0" dirty="0">
                <a:solidFill>
                  <a:srgbClr val="000000"/>
                </a:solidFill>
                <a:latin typeface="+mn-lt"/>
              </a:rPr>
              <a:t>Si</a:t>
            </a:r>
            <a:r>
              <a:rPr lang="fr-CA" dirty="0">
                <a:effectLst/>
              </a:rPr>
              <a:t> possible, utilisez comme exemple un objectif précédemment proposé par un élève</a:t>
            </a:r>
            <a:r>
              <a:rPr lang="fr-CA" sz="900" i="0" u="none" strike="noStrike" baseline="0" dirty="0">
                <a:solidFill>
                  <a:srgbClr val="000000"/>
                </a:solidFill>
                <a:latin typeface="+mn-lt"/>
              </a:rPr>
              <a:t>.</a:t>
            </a:r>
            <a:r>
              <a:rPr lang="fr-CA" dirty="0">
                <a:solidFill>
                  <a:srgbClr val="000000"/>
                </a:solidFill>
              </a:rPr>
              <a:t> </a:t>
            </a:r>
            <a:r>
              <a:rPr lang="fr-CA" sz="900" i="0" u="none" strike="noStrike" baseline="0" dirty="0">
                <a:solidFill>
                  <a:srgbClr val="000000"/>
                </a:solidFill>
                <a:latin typeface="+mn-lt"/>
              </a:rPr>
              <a:t>Exemple d’objectif que vous pouvez utiliser si aucun exemple donné par un élève ne convient : </a:t>
            </a:r>
            <a:br>
              <a:rPr lang="fr-CA" sz="900" i="0" u="none" strike="noStrike" baseline="0" dirty="0">
                <a:solidFill>
                  <a:srgbClr val="000000"/>
                </a:solidFill>
                <a:latin typeface="+mn-lt"/>
              </a:rPr>
            </a:br>
            <a:r>
              <a:rPr lang="fr-CA" sz="900" i="0" u="none" strike="noStrike" baseline="0" dirty="0">
                <a:solidFill>
                  <a:srgbClr val="000000"/>
                </a:solidFill>
                <a:latin typeface="+mn-lt"/>
              </a:rPr>
              <a:t>« Je veux avoir 90 % en mathématiques cette année. »</a:t>
            </a:r>
            <a:endParaRPr lang="fr-CA" sz="900" i="1"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6</a:t>
            </a:fld>
            <a:endParaRPr lang="en-US" dirty="0"/>
          </a:p>
        </p:txBody>
      </p:sp>
    </p:spTree>
    <p:extLst>
      <p:ext uri="{BB962C8B-B14F-4D97-AF65-F5344CB8AC3E}">
        <p14:creationId xmlns:p14="http://schemas.microsoft.com/office/powerpoint/2010/main" val="808193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900" b="1" i="0" u="none" strike="noStrike" kern="1200" baseline="0" dirty="0">
                <a:solidFill>
                  <a:schemeClr val="tx1"/>
                </a:solidFill>
                <a:latin typeface="+mn-lt"/>
                <a:ea typeface="+mn-ea"/>
                <a:cs typeface="+mn-cs"/>
              </a:rPr>
              <a:t>Activité de groupe – Apprendre à établir des objectifs SMART</a:t>
            </a:r>
          </a:p>
          <a:p>
            <a:endParaRPr lang="fr-CA" sz="900" b="1" i="0" u="none" strike="noStrike" kern="1200" baseline="0" dirty="0">
              <a:solidFill>
                <a:schemeClr val="tx1"/>
              </a:solidFill>
              <a:latin typeface="+mn-lt"/>
              <a:ea typeface="+mn-ea"/>
              <a:cs typeface="+mn-cs"/>
            </a:endParaRPr>
          </a:p>
          <a:p>
            <a:pPr marL="285750" indent="-285750">
              <a:spcAft>
                <a:spcPts val="1200"/>
              </a:spcAft>
              <a:buFont typeface="Arial" panose="020B0604020202020204" pitchFamily="34" charset="0"/>
              <a:buChar char="•"/>
            </a:pPr>
            <a:r>
              <a:rPr lang="fr-CA" sz="900" i="0" u="none" strike="noStrike" baseline="0" dirty="0">
                <a:solidFill>
                  <a:srgbClr val="000000"/>
                </a:solidFill>
                <a:latin typeface="+mn-lt"/>
              </a:rPr>
              <a:t>Expliquez aux élèves qu’ils auront maintenant l’occasion de faire un petit exercice pour déterminer si l’objectif de quatre élèves fictifs est bel et bien un objectif SMART.</a:t>
            </a:r>
          </a:p>
          <a:p>
            <a:pPr marL="628650" lvl="1" indent="-171450">
              <a:buFont typeface="Arial" panose="020B0604020202020204" pitchFamily="34" charset="0"/>
              <a:buChar char="•"/>
            </a:pPr>
            <a:r>
              <a:rPr lang="fr-CA" sz="900" i="0" u="none" strike="noStrike" baseline="0" dirty="0">
                <a:solidFill>
                  <a:srgbClr val="000000"/>
                </a:solidFill>
                <a:latin typeface="+mn-lt"/>
              </a:rPr>
              <a:t>Expliquez que les objectifs font partie de l’une de ces quatre catégories : </a:t>
            </a:r>
          </a:p>
          <a:p>
            <a:pPr marL="971550" lvl="2" indent="-171450">
              <a:buFont typeface="Arial" panose="020B0604020202020204" pitchFamily="34" charset="0"/>
              <a:buChar char="•"/>
            </a:pPr>
            <a:r>
              <a:rPr lang="fr-CA" dirty="0">
                <a:effectLst/>
              </a:rPr>
              <a:t>avenir;</a:t>
            </a:r>
          </a:p>
          <a:p>
            <a:pPr marL="971550" lvl="2" indent="-171450">
              <a:buFont typeface="Arial" panose="020B0604020202020204" pitchFamily="34" charset="0"/>
              <a:buChar char="•"/>
            </a:pPr>
            <a:r>
              <a:rPr lang="fr-CA" dirty="0">
                <a:effectLst/>
              </a:rPr>
              <a:t>école;</a:t>
            </a:r>
          </a:p>
          <a:p>
            <a:pPr marL="971550" lvl="2" indent="-171450">
              <a:buFont typeface="Arial" panose="020B0604020202020204" pitchFamily="34" charset="0"/>
              <a:buChar char="•"/>
            </a:pPr>
            <a:r>
              <a:rPr lang="fr-CA" dirty="0"/>
              <a:t>f</a:t>
            </a:r>
            <a:r>
              <a:rPr lang="fr-CA" dirty="0">
                <a:effectLst/>
              </a:rPr>
              <a:t>amille et amis;</a:t>
            </a:r>
          </a:p>
          <a:p>
            <a:pPr marL="971550" lvl="2" indent="-171450">
              <a:buFont typeface="Arial" panose="020B0604020202020204" pitchFamily="34" charset="0"/>
              <a:buChar char="•"/>
            </a:pPr>
            <a:r>
              <a:rPr lang="fr-CA" dirty="0"/>
              <a:t>s</a:t>
            </a:r>
            <a:r>
              <a:rPr lang="fr-CA" dirty="0">
                <a:effectLst/>
              </a:rPr>
              <a:t>anté et sport.</a:t>
            </a:r>
            <a:endParaRPr lang="fr-CA" i="0" u="none" strike="noStrike" baseline="0" dirty="0">
              <a:solidFill>
                <a:srgbClr val="000000"/>
              </a:solidFill>
              <a:latin typeface="+mn-lt"/>
            </a:endParaRPr>
          </a:p>
          <a:p>
            <a:pPr marL="742950" lvl="1" indent="-285750">
              <a:buFont typeface="Arial" panose="020B0604020202020204" pitchFamily="34" charset="0"/>
              <a:buChar char="•"/>
            </a:pPr>
            <a:endParaRPr lang="fr-CA" sz="900" b="1" i="0" u="none" strike="noStrike" baseline="0" dirty="0">
              <a:solidFill>
                <a:srgbClr val="000000"/>
              </a:solidFill>
              <a:latin typeface="+mn-lt"/>
            </a:endParaRPr>
          </a:p>
          <a:p>
            <a:pPr marL="171450" indent="-171450" defTabSz="914400">
              <a:spcBef>
                <a:spcPct val="0"/>
              </a:spcBef>
              <a:spcAft>
                <a:spcPct val="0"/>
              </a:spcAft>
              <a:buFont typeface="Arial" panose="020B0604020202020204" pitchFamily="34" charset="0"/>
              <a:buChar char="•"/>
              <a:defRPr/>
            </a:pPr>
            <a:r>
              <a:rPr lang="fr-CA" sz="900" b="0" dirty="0"/>
              <a:t>E</a:t>
            </a:r>
            <a:r>
              <a:rPr lang="fr-CA" sz="900" b="0" dirty="0">
                <a:latin typeface="+mn-lt"/>
              </a:rPr>
              <a:t>ncouragez les élèves à poser leurs questions dans la zone de clavardage de la plateforme que vous utilisez (Zoom, Skype, Teams, etc.).</a:t>
            </a:r>
            <a:endParaRPr lang="fr-CA" sz="900" b="0" i="0" u="none" strike="noStrike" kern="1200" baseline="0" dirty="0">
              <a:solidFill>
                <a:schemeClr val="tx1"/>
              </a:solidFill>
              <a:latin typeface="+mn-lt"/>
              <a:ea typeface="+mn-ea"/>
              <a:cs typeface="+mn-cs"/>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lang="en-US" sz="900" dirty="0">
              <a:latin typeface="+mn-lt"/>
            </a:endParaRPr>
          </a:p>
          <a:p>
            <a:endParaRPr lang="en-US" sz="900"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7</a:t>
            </a:fld>
            <a:endParaRPr lang="en-US" dirty="0"/>
          </a:p>
        </p:txBody>
      </p:sp>
    </p:spTree>
    <p:extLst>
      <p:ext uri="{BB962C8B-B14F-4D97-AF65-F5344CB8AC3E}">
        <p14:creationId xmlns:p14="http://schemas.microsoft.com/office/powerpoint/2010/main" val="2979404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fr-CA" sz="900" b="1" i="0" u="none" strike="noStrike" baseline="0" dirty="0">
                <a:solidFill>
                  <a:srgbClr val="000000"/>
                </a:solidFill>
                <a:latin typeface="+mn-lt"/>
              </a:rPr>
              <a:t>Activité de groupe : </a:t>
            </a:r>
            <a:r>
              <a:rPr lang="fr-CA" sz="900" b="1" dirty="0">
                <a:effectLst/>
                <a:latin typeface="+mn-lt"/>
              </a:rPr>
              <a:t>Apprendre à établir des objectifs SMART</a:t>
            </a:r>
            <a:endParaRPr lang="fr-CA" sz="900" b="1" i="0" u="none" strike="noStrike" baseline="0" dirty="0">
              <a:solidFill>
                <a:srgbClr val="000000"/>
              </a:solidFill>
              <a:latin typeface="+mn-lt"/>
            </a:endParaRPr>
          </a:p>
          <a:p>
            <a:pPr marL="0" marR="0" lvl="0" indent="0" algn="l" defTabSz="914400" rtl="0" eaLnBrk="1" fontAlgn="auto" latinLnBrk="0" hangingPunct="1">
              <a:lnSpc>
                <a:spcPct val="100000"/>
              </a:lnSpc>
              <a:spcBef>
                <a:spcPct val="0"/>
              </a:spcBef>
              <a:spcAft>
                <a:spcPct val="0"/>
              </a:spcAft>
              <a:buClrTx/>
              <a:buSzTx/>
              <a:buFontTx/>
              <a:buNone/>
              <a:defRPr/>
            </a:pPr>
            <a:endParaRPr lang="fr-CA" sz="900" b="1" i="0" u="none" strike="noStrike" baseline="0" dirty="0">
              <a:solidFill>
                <a:srgbClr val="000000"/>
              </a:solidFill>
              <a:latin typeface="+mn-lt"/>
            </a:endParaRPr>
          </a:p>
          <a:p>
            <a:pPr marL="171450" indent="-171450">
              <a:buFont typeface="Arial" panose="020B0604020202020204" pitchFamily="34" charset="0"/>
              <a:buChar char="•"/>
            </a:pPr>
            <a:r>
              <a:rPr lang="fr-CA" sz="900" dirty="0">
                <a:latin typeface="+mn-lt"/>
              </a:rPr>
              <a:t>Lisez à voix haute l’objectif de Thomas.</a:t>
            </a:r>
            <a:endParaRPr lang="fr-CA" sz="900" i="1" dirty="0">
              <a:latin typeface="+mn-lt"/>
            </a:endParaRPr>
          </a:p>
          <a:p>
            <a:pPr marL="171450" indent="-171450">
              <a:buFont typeface="Arial" panose="020B0604020202020204" pitchFamily="34" charset="0"/>
              <a:buChar char="•"/>
            </a:pPr>
            <a:r>
              <a:rPr lang="fr-CA" sz="900" i="0" dirty="0">
                <a:latin typeface="+mn-lt"/>
              </a:rPr>
              <a:t>Demandez aux élèves si cet objectif répond aux critères </a:t>
            </a:r>
            <a:r>
              <a:rPr lang="fr-CA" sz="900" dirty="0">
                <a:latin typeface="+mn-lt"/>
              </a:rPr>
              <a:t>SMART.</a:t>
            </a:r>
          </a:p>
          <a:p>
            <a:pPr marL="171450" indent="-171450" defTabSz="914400">
              <a:spcBef>
                <a:spcPct val="0"/>
              </a:spcBef>
              <a:spcAft>
                <a:spcPct val="0"/>
              </a:spcAft>
              <a:buFont typeface="Arial" panose="020B0604020202020204" pitchFamily="34" charset="0"/>
              <a:buChar char="•"/>
              <a:defRPr/>
            </a:pPr>
            <a:r>
              <a:rPr lang="fr-CA" sz="900" dirty="0">
                <a:latin typeface="+mn-lt"/>
              </a:rPr>
              <a:t>Encouragez-les à utiliser la zone de clavardage de la plateforme que vous utilisez (Zoom, Skype, Teams, etc.).</a:t>
            </a:r>
            <a:endParaRPr lang="fr-CA" sz="900" i="0" u="none" strike="noStrike" kern="1200" baseline="0" dirty="0">
              <a:solidFill>
                <a:schemeClr val="tx1"/>
              </a:solidFill>
              <a:latin typeface="+mn-lt"/>
              <a:ea typeface="+mn-ea"/>
              <a:cs typeface="+mn-cs"/>
            </a:endParaRPr>
          </a:p>
          <a:p>
            <a:pPr marL="171450" marR="0" lvl="0" indent="-1714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endParaRPr lang="fr-CA" sz="900" b="1" dirty="0">
              <a:latin typeface="+mn-lt"/>
            </a:endParaRPr>
          </a:p>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lang="fr-CA" sz="900" b="1" dirty="0">
                <a:latin typeface="+mn-lt"/>
              </a:rPr>
              <a:t>Réponse : Oui. </a:t>
            </a:r>
            <a:r>
              <a:rPr lang="fr-CA" sz="900" dirty="0">
                <a:latin typeface="+mn-lt"/>
              </a:rPr>
              <a:t>Pourquoi?</a:t>
            </a:r>
          </a:p>
          <a:p>
            <a:pPr marL="285750" marR="0" indent="-285750">
              <a:spcBef>
                <a:spcPct val="0"/>
              </a:spcBef>
              <a:spcAft>
                <a:spcPts val="300"/>
              </a:spcAft>
              <a:buFont typeface="Arial" panose="020B0604020202020204" pitchFamily="34" charset="0"/>
              <a:buChar char="•"/>
            </a:pPr>
            <a:r>
              <a:rPr lang="fr-CA" sz="900" dirty="0">
                <a:effectLst/>
                <a:latin typeface="+mn-lt"/>
                <a:ea typeface="Calibri" panose="020F0502020204030204" pitchFamily="34" charset="0"/>
                <a:cs typeface="Times New Roman" panose="02020603050405020304" pitchFamily="18" charset="0"/>
              </a:rPr>
              <a:t>Il est </a:t>
            </a:r>
            <a:r>
              <a:rPr lang="fr-CA" sz="900" b="1" dirty="0">
                <a:effectLst/>
                <a:latin typeface="+mn-lt"/>
                <a:ea typeface="Calibri" panose="020F0502020204030204" pitchFamily="34" charset="0"/>
                <a:cs typeface="Times New Roman" panose="02020603050405020304" pitchFamily="18" charset="0"/>
              </a:rPr>
              <a:t>spécifique </a:t>
            </a:r>
            <a:r>
              <a:rPr lang="fr-CA" sz="900" dirty="0">
                <a:effectLst/>
                <a:latin typeface="+mn-lt"/>
                <a:ea typeface="Calibri" panose="020F0502020204030204" pitchFamily="34" charset="0"/>
                <a:cs typeface="Times New Roman" panose="02020603050405020304" pitchFamily="18" charset="0"/>
              </a:rPr>
              <a:t>: Thomas dit clairement qu’il veut apprendre trois nouvelles choses sur la profession d’avocat.</a:t>
            </a:r>
          </a:p>
          <a:p>
            <a:pPr marL="285750" marR="0" indent="-285750">
              <a:spcBef>
                <a:spcPct val="0"/>
              </a:spcBef>
              <a:spcAft>
                <a:spcPts val="300"/>
              </a:spcAft>
              <a:buFont typeface="Arial" panose="020B0604020202020204" pitchFamily="34" charset="0"/>
              <a:buChar char="•"/>
            </a:pPr>
            <a:r>
              <a:rPr lang="fr-CA" sz="900" dirty="0">
                <a:effectLst/>
                <a:latin typeface="+mn-lt"/>
                <a:ea typeface="Calibri" panose="020F0502020204030204" pitchFamily="34" charset="0"/>
                <a:cs typeface="Times New Roman" panose="02020603050405020304" pitchFamily="18" charset="0"/>
              </a:rPr>
              <a:t>Il est </a:t>
            </a:r>
            <a:r>
              <a:rPr lang="fr-CA" sz="900" b="1" dirty="0">
                <a:effectLst/>
                <a:latin typeface="+mn-lt"/>
                <a:ea typeface="Calibri" panose="020F0502020204030204" pitchFamily="34" charset="0"/>
                <a:cs typeface="Times New Roman" panose="02020603050405020304" pitchFamily="18" charset="0"/>
              </a:rPr>
              <a:t>mesurable</a:t>
            </a:r>
            <a:r>
              <a:rPr lang="fr-CA" sz="900" b="1" dirty="0">
                <a:latin typeface="+mn-lt"/>
                <a:ea typeface="Calibri" panose="020F0502020204030204" pitchFamily="34" charset="0"/>
                <a:cs typeface="Times New Roman" panose="02020603050405020304" pitchFamily="18" charset="0"/>
              </a:rPr>
              <a:t> </a:t>
            </a:r>
            <a:r>
              <a:rPr lang="fr-CA" sz="900" dirty="0">
                <a:latin typeface="+mn-lt"/>
                <a:ea typeface="Calibri" panose="020F0502020204030204" pitchFamily="34" charset="0"/>
                <a:cs typeface="Times New Roman" panose="02020603050405020304" pitchFamily="18" charset="0"/>
              </a:rPr>
              <a:t>:</a:t>
            </a:r>
            <a:r>
              <a:rPr lang="fr-CA" sz="900" dirty="0">
                <a:effectLst/>
                <a:latin typeface="+mn-lt"/>
                <a:ea typeface="Calibri" panose="020F0502020204030204" pitchFamily="34" charset="0"/>
                <a:cs typeface="Times New Roman" panose="02020603050405020304" pitchFamily="18" charset="0"/>
              </a:rPr>
              <a:t> on peut facilement savoir combien de faits Thomas aura appris sur la pratique du droit.</a:t>
            </a:r>
          </a:p>
          <a:p>
            <a:pPr marL="285750" marR="0" indent="-285750">
              <a:spcBef>
                <a:spcPct val="0"/>
              </a:spcBef>
              <a:spcAft>
                <a:spcPts val="300"/>
              </a:spcAft>
              <a:buFont typeface="Arial" panose="020B0604020202020204" pitchFamily="34" charset="0"/>
              <a:buChar char="•"/>
            </a:pPr>
            <a:r>
              <a:rPr lang="fr-CA" sz="900" dirty="0">
                <a:effectLst/>
                <a:latin typeface="+mn-lt"/>
                <a:ea typeface="Calibri" panose="020F0502020204030204" pitchFamily="34" charset="0"/>
                <a:cs typeface="Times New Roman" panose="02020603050405020304" pitchFamily="18" charset="0"/>
              </a:rPr>
              <a:t>Est-il </a:t>
            </a:r>
            <a:r>
              <a:rPr lang="fr-CA" sz="900" b="1" dirty="0">
                <a:effectLst/>
                <a:latin typeface="+mn-lt"/>
                <a:ea typeface="Calibri" panose="020F0502020204030204" pitchFamily="34" charset="0"/>
                <a:cs typeface="Times New Roman" panose="02020603050405020304" pitchFamily="18" charset="0"/>
              </a:rPr>
              <a:t>atteignable</a:t>
            </a:r>
            <a:r>
              <a:rPr lang="fr-CA" sz="900" dirty="0">
                <a:effectLst/>
                <a:latin typeface="+mn-lt"/>
                <a:ea typeface="Calibri" panose="020F0502020204030204" pitchFamily="34" charset="0"/>
                <a:cs typeface="Times New Roman" panose="02020603050405020304" pitchFamily="18" charset="0"/>
              </a:rPr>
              <a:t>? Oui, en faisant des recherches, Thomas peut apprendre trois nouvelles choses sur la profession d’avocat dans les trois ou quatre prochains mois.</a:t>
            </a:r>
          </a:p>
          <a:p>
            <a:pPr marL="285750" marR="0" indent="-285750">
              <a:spcBef>
                <a:spcPct val="0"/>
              </a:spcBef>
              <a:spcAft>
                <a:spcPts val="300"/>
              </a:spcAft>
              <a:buFont typeface="Arial" panose="020B0604020202020204" pitchFamily="34" charset="0"/>
              <a:buChar char="•"/>
            </a:pPr>
            <a:r>
              <a:rPr lang="fr-CA" sz="900" dirty="0">
                <a:effectLst/>
                <a:latin typeface="+mn-lt"/>
                <a:ea typeface="Calibri" panose="020F0502020204030204" pitchFamily="34" charset="0"/>
                <a:cs typeface="Times New Roman" panose="02020603050405020304" pitchFamily="18" charset="0"/>
              </a:rPr>
              <a:t>Il est </a:t>
            </a:r>
            <a:r>
              <a:rPr lang="fr-CA" sz="900" b="1" dirty="0">
                <a:effectLst/>
                <a:latin typeface="+mn-lt"/>
                <a:ea typeface="Calibri" panose="020F0502020204030204" pitchFamily="34" charset="0"/>
                <a:cs typeface="Times New Roman" panose="02020603050405020304" pitchFamily="18" charset="0"/>
              </a:rPr>
              <a:t>réaliste</a:t>
            </a:r>
            <a:r>
              <a:rPr lang="fr-CA" sz="900" dirty="0">
                <a:effectLst/>
                <a:latin typeface="+mn-lt"/>
                <a:ea typeface="Calibri" panose="020F0502020204030204" pitchFamily="34" charset="0"/>
                <a:cs typeface="Times New Roman" panose="02020603050405020304" pitchFamily="18" charset="0"/>
              </a:rPr>
              <a:t> : Thomas peut apprendre trois nouvelles choses sur le sujet. S’il avait dit qu’il voulait devenir avocat d’ici la fin du premier semestre, ce ne serait pas réaliste (il faut plusieurs années d’études, et des stages, pour devenir avocat).</a:t>
            </a:r>
          </a:p>
          <a:p>
            <a:pPr marL="285750" marR="0" indent="-285750">
              <a:spcBef>
                <a:spcPct val="0"/>
              </a:spcBef>
              <a:spcAft>
                <a:spcPts val="300"/>
              </a:spcAft>
              <a:buFont typeface="Arial" panose="020B0604020202020204" pitchFamily="34" charset="0"/>
              <a:buChar char="•"/>
            </a:pPr>
            <a:r>
              <a:rPr lang="fr-CA" sz="900" dirty="0">
                <a:latin typeface="+mn-lt"/>
                <a:ea typeface="Calibri" panose="020F0502020204030204" pitchFamily="34" charset="0"/>
                <a:cs typeface="Times New Roman" panose="02020603050405020304" pitchFamily="18" charset="0"/>
              </a:rPr>
              <a:t>Et enfin, l’objectif est-il </a:t>
            </a:r>
            <a:r>
              <a:rPr lang="fr-CA" sz="900" b="1" dirty="0">
                <a:effectLst/>
                <a:latin typeface="+mn-lt"/>
                <a:ea typeface="Calibri" panose="020F0502020204030204" pitchFamily="34" charset="0"/>
                <a:cs typeface="Times New Roman" panose="02020603050405020304" pitchFamily="18" charset="0"/>
              </a:rPr>
              <a:t>délimité dans le temps</a:t>
            </a:r>
            <a:r>
              <a:rPr lang="fr-CA" sz="900" dirty="0">
                <a:effectLst/>
                <a:latin typeface="+mn-lt"/>
                <a:ea typeface="Calibri" panose="020F0502020204030204" pitchFamily="34" charset="0"/>
                <a:cs typeface="Times New Roman" panose="02020603050405020304" pitchFamily="18" charset="0"/>
              </a:rPr>
              <a:t>? Oui : Thomas dit vouloir atteindre cet objectif </a:t>
            </a:r>
            <a:r>
              <a:rPr lang="fr-CA" sz="900" dirty="0">
                <a:latin typeface="+mn-lt"/>
                <a:ea typeface="Calibri" panose="020F0502020204030204" pitchFamily="34" charset="0"/>
                <a:cs typeface="Times New Roman" panose="02020603050405020304" pitchFamily="18" charset="0"/>
              </a:rPr>
              <a:t>d’ici </a:t>
            </a:r>
            <a:r>
              <a:rPr lang="fr-CA" sz="900" dirty="0">
                <a:effectLst/>
                <a:latin typeface="+mn-lt"/>
                <a:ea typeface="Calibri" panose="020F0502020204030204" pitchFamily="34" charset="0"/>
                <a:cs typeface="Times New Roman" panose="02020603050405020304" pitchFamily="18" charset="0"/>
              </a:rPr>
              <a:t>la fin du premier semestre.</a:t>
            </a:r>
            <a:endParaRPr lang="en-US" sz="900" dirty="0">
              <a:latin typeface="+mn-lt"/>
            </a:endParaRPr>
          </a:p>
          <a:p>
            <a:pPr marL="171450" indent="-171450">
              <a:buFont typeface="Arial" panose="020B0604020202020204" pitchFamily="34" charset="0"/>
              <a:buChar char="•"/>
            </a:pPr>
            <a:endParaRPr lang="en-US" sz="900" dirty="0">
              <a:latin typeface="+mn-lt"/>
            </a:endParaRPr>
          </a:p>
          <a:p>
            <a:pPr marL="171450" indent="-171450">
              <a:buFont typeface="Arial" panose="020B0604020202020204" pitchFamily="34" charset="0"/>
              <a:buChar char="•"/>
            </a:pPr>
            <a:endParaRPr lang="fr-CA" sz="900" dirty="0">
              <a:latin typeface="+mn-lt"/>
            </a:endParaRPr>
          </a:p>
        </p:txBody>
      </p:sp>
      <p:sp>
        <p:nvSpPr>
          <p:cNvPr id="4" name="Slide Number Placeholder 3"/>
          <p:cNvSpPr>
            <a:spLocks noGrp="1"/>
          </p:cNvSpPr>
          <p:nvPr>
            <p:ph type="sldNum" sz="quarter" idx="5"/>
          </p:nvPr>
        </p:nvSpPr>
        <p:spPr/>
        <p:txBody>
          <a:bodyPr/>
          <a:lstStyle/>
          <a:p>
            <a:fld id="{638696F8-6659-4577-BCBA-679FDA833FEB}" type="slidenum">
              <a:rPr lang="en-US" smtClean="0"/>
              <a:t>8</a:t>
            </a:fld>
            <a:endParaRPr lang="en-US" dirty="0"/>
          </a:p>
        </p:txBody>
      </p:sp>
    </p:spTree>
    <p:extLst>
      <p:ext uri="{BB962C8B-B14F-4D97-AF65-F5344CB8AC3E}">
        <p14:creationId xmlns:p14="http://schemas.microsoft.com/office/powerpoint/2010/main" val="11993995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600450"/>
          </a:xfrm>
        </p:spPr>
        <p:txBody>
          <a:bodyPr/>
          <a:lstStyle/>
          <a:p>
            <a:pPr marL="171450" indent="-171450">
              <a:buFont typeface="Arial" panose="020B0604020202020204" pitchFamily="34" charset="0"/>
              <a:buChar char="•"/>
            </a:pPr>
            <a:endParaRPr lang="fr-CA" dirty="0"/>
          </a:p>
        </p:txBody>
      </p:sp>
      <p:sp>
        <p:nvSpPr>
          <p:cNvPr id="4" name="Slide Number Placeholder 3"/>
          <p:cNvSpPr>
            <a:spLocks noGrp="1"/>
          </p:cNvSpPr>
          <p:nvPr>
            <p:ph type="sldNum" sz="quarter" idx="5"/>
          </p:nvPr>
        </p:nvSpPr>
        <p:spPr/>
        <p:txBody>
          <a:bodyPr/>
          <a:lstStyle/>
          <a:p>
            <a:fld id="{638696F8-6659-4577-BCBA-679FDA833FEB}" type="slidenum">
              <a:rPr lang="en-US" smtClean="0"/>
              <a:t>9</a:t>
            </a:fld>
            <a:endParaRPr lang="en-US" dirty="0"/>
          </a:p>
        </p:txBody>
      </p:sp>
    </p:spTree>
    <p:extLst>
      <p:ext uri="{BB962C8B-B14F-4D97-AF65-F5344CB8AC3E}">
        <p14:creationId xmlns:p14="http://schemas.microsoft.com/office/powerpoint/2010/main" val="2030091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30618633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4248276096"/>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216673399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7_empty_plank">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34EB2B-357C-44E6-A210-BCD278F2D874}"/>
              </a:ext>
            </a:extLst>
          </p:cNvPr>
          <p:cNvSpPr>
            <a:spLocks noGrp="1"/>
          </p:cNvSpPr>
          <p:nvPr>
            <p:ph type="body" sz="quarter" idx="10"/>
          </p:nvPr>
        </p:nvSpPr>
        <p:spPr>
          <a:xfrm>
            <a:off x="762000" y="1123950"/>
            <a:ext cx="7543800" cy="3581400"/>
          </a:xfrm>
          <a:prstGeom prst="rect">
            <a:avLst/>
          </a:prstGeom>
        </p:spPr>
        <p:txBody>
          <a:bodyPr/>
          <a:lstStyle>
            <a:lvl1pPr>
              <a:defRPr sz="2400">
                <a:solidFill>
                  <a:schemeClr val="tx1">
                    <a:lumMod val="75000"/>
                    <a:lumOff val="25000"/>
                  </a:schemeClr>
                </a:solidFill>
              </a:defRPr>
            </a:lvl1pPr>
            <a:lvl2pPr>
              <a:defRPr sz="2400">
                <a:solidFill>
                  <a:schemeClr val="tx1">
                    <a:lumMod val="75000"/>
                    <a:lumOff val="25000"/>
                  </a:schemeClr>
                </a:solidFill>
              </a:defRPr>
            </a:lvl2pPr>
            <a:lvl3pPr>
              <a:defRPr sz="2400">
                <a:solidFill>
                  <a:schemeClr val="tx1">
                    <a:lumMod val="75000"/>
                    <a:lumOff val="25000"/>
                  </a:schemeClr>
                </a:solidFill>
              </a:defRPr>
            </a:lvl3pPr>
            <a:lvl4pPr>
              <a:defRPr sz="2400">
                <a:solidFill>
                  <a:schemeClr val="tx1">
                    <a:lumMod val="75000"/>
                    <a:lumOff val="25000"/>
                  </a:schemeClr>
                </a:solidFill>
              </a:defRPr>
            </a:lvl4pPr>
            <a:lvl5pP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r Number Placeholder">
            <a:extLst>
              <a:ext uri="{FF2B5EF4-FFF2-40B4-BE49-F238E27FC236}">
                <a16:creationId xmlns:a16="http://schemas.microsoft.com/office/drawing/2014/main" id="{1E8A5672-2C81-43DB-B6E6-3DCCD09A1891}"/>
              </a:ext>
            </a:extLst>
          </p:cNvPr>
          <p:cNvSpPr txBox="1"/>
          <p:nvPr/>
        </p:nvSpPr>
        <p:spPr>
          <a:xfrm>
            <a:off x="8610600" y="4705350"/>
            <a:ext cx="304800" cy="215444"/>
          </a:xfrm>
          <a:prstGeom prst="rect">
            <a:avLst/>
          </a:prstGeom>
          <a:noFill/>
        </p:spPr>
        <p:txBody>
          <a:bodyPr wrap="square" rtlCol="0">
            <a:spAutoFit/>
          </a:bodyPr>
          <a:lstStyle/>
          <a:p>
            <a:fld id="{E4BA5EE4-9A1C-4972-8AB4-B3553FFD8FA0}" type="slidenum">
              <a:rPr lang="en-US" sz="800" smtClean="0">
                <a:solidFill>
                  <a:schemeClr val="tx1">
                    <a:lumMod val="75000"/>
                    <a:lumOff val="25000"/>
                  </a:schemeClr>
                </a:solidFill>
              </a:rPr>
              <a:t>‹#›</a:t>
            </a:fld>
            <a:endParaRPr lang="en-US" sz="800" dirty="0">
              <a:solidFill>
                <a:schemeClr val="tx1">
                  <a:lumMod val="75000"/>
                  <a:lumOff val="25000"/>
                </a:schemeClr>
              </a:solidFill>
            </a:endParaRPr>
          </a:p>
        </p:txBody>
      </p:sp>
      <p:sp>
        <p:nvSpPr>
          <p:cNvPr id="9" name="Title 1">
            <a:extLst>
              <a:ext uri="{FF2B5EF4-FFF2-40B4-BE49-F238E27FC236}">
                <a16:creationId xmlns:a16="http://schemas.microsoft.com/office/drawing/2014/main" id="{11DB9FEE-744B-482B-B0F7-9C0B75CB54B2}"/>
              </a:ext>
            </a:extLst>
          </p:cNvPr>
          <p:cNvSpPr>
            <a:spLocks noGrp="1"/>
          </p:cNvSpPr>
          <p:nvPr>
            <p:ph type="title" hasCustomPrompt="1"/>
          </p:nvPr>
        </p:nvSpPr>
        <p:spPr>
          <a:xfrm>
            <a:off x="2190750" y="438150"/>
            <a:ext cx="4762500" cy="419132"/>
          </a:xfrm>
          <a:prstGeom prst="rect">
            <a:avLst/>
          </a:prstGeom>
        </p:spPr>
        <p:txBody>
          <a:bodyPr wrap="none" lIns="0" tIns="0" rIns="0" bIns="0" anchor="ctr">
            <a:noAutofit/>
          </a:bodyPr>
          <a:lstStyle>
            <a:lvl1pPr algn="ctr">
              <a:defRPr sz="2800" b="1" i="0" baseline="0">
                <a:solidFill>
                  <a:schemeClr val="tx1">
                    <a:lumMod val="75000"/>
                    <a:lumOff val="25000"/>
                  </a:schemeClr>
                </a:solidFill>
                <a:latin typeface="+mn-lt"/>
              </a:defRPr>
            </a:lvl1pPr>
          </a:lstStyle>
          <a:p>
            <a:r>
              <a:rPr lang="en-US"/>
              <a:t>Click To Edit Master Title Style</a:t>
            </a:r>
          </a:p>
        </p:txBody>
      </p:sp>
    </p:spTree>
    <p:extLst>
      <p:ext uri="{BB962C8B-B14F-4D97-AF65-F5344CB8AC3E}">
        <p14:creationId xmlns:p14="http://schemas.microsoft.com/office/powerpoint/2010/main" val="300077056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4 Horz Icons &amp;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9D1AA-3EB2-4C63-8984-49F9F7C7A376}"/>
              </a:ext>
            </a:extLst>
          </p:cNvPr>
          <p:cNvSpPr>
            <a:spLocks noGrp="1"/>
          </p:cNvSpPr>
          <p:nvPr>
            <p:ph type="title"/>
          </p:nvPr>
        </p:nvSpPr>
        <p:spPr/>
        <p:txBody>
          <a:bodyPr/>
          <a:lstStyle/>
          <a:p>
            <a:r>
              <a:rPr lang="en-US"/>
              <a:t>Click to edit Master title style</a:t>
            </a:r>
          </a:p>
        </p:txBody>
      </p:sp>
      <p:sp>
        <p:nvSpPr>
          <p:cNvPr id="5" name="Text Placeholder 4">
            <a:extLst>
              <a:ext uri="{FF2B5EF4-FFF2-40B4-BE49-F238E27FC236}">
                <a16:creationId xmlns:a16="http://schemas.microsoft.com/office/drawing/2014/main" id="{D3B4B09E-690F-49D6-91B1-035EE4BFC68A}"/>
              </a:ext>
            </a:extLst>
          </p:cNvPr>
          <p:cNvSpPr>
            <a:spLocks noGrp="1"/>
          </p:cNvSpPr>
          <p:nvPr>
            <p:ph type="body" sz="quarter" idx="11" hasCustomPrompt="1"/>
          </p:nvPr>
        </p:nvSpPr>
        <p:spPr>
          <a:xfrm>
            <a:off x="411956" y="836676"/>
            <a:ext cx="8339138" cy="390906"/>
          </a:xfrm>
        </p:spPr>
        <p:txBody>
          <a:bodyPr>
            <a:normAutofit/>
          </a:bodyPr>
          <a:lstStyle>
            <a:lvl1pPr marL="0" indent="0" algn="ctr">
              <a:buNone/>
              <a:defRPr sz="1800" b="1"/>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sub title</a:t>
            </a:r>
          </a:p>
        </p:txBody>
      </p:sp>
      <p:sp>
        <p:nvSpPr>
          <p:cNvPr id="6" name="Oval 5">
            <a:extLst>
              <a:ext uri="{FF2B5EF4-FFF2-40B4-BE49-F238E27FC236}">
                <a16:creationId xmlns:a16="http://schemas.microsoft.com/office/drawing/2014/main" id="{958BC6D3-1877-4C70-8CDB-5DF350A88AA8}"/>
              </a:ext>
              <a:ext uri="{C183D7F6-B498-43B3-948B-1728B52AA6E4}">
                <adec:decorative xmlns:adec="http://schemas.microsoft.com/office/drawing/2017/decorative" val="1"/>
              </a:ext>
            </a:extLst>
          </p:cNvPr>
          <p:cNvSpPr/>
          <p:nvPr userDrawn="1"/>
        </p:nvSpPr>
        <p:spPr>
          <a:xfrm>
            <a:off x="497205" y="1725549"/>
            <a:ext cx="1371600" cy="1371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Picture Placeholder 7">
            <a:extLst>
              <a:ext uri="{FF2B5EF4-FFF2-40B4-BE49-F238E27FC236}">
                <a16:creationId xmlns:a16="http://schemas.microsoft.com/office/drawing/2014/main" id="{4192500C-5BB6-4C06-8A12-03E066213441}"/>
              </a:ext>
            </a:extLst>
          </p:cNvPr>
          <p:cNvSpPr>
            <a:spLocks noGrp="1"/>
          </p:cNvSpPr>
          <p:nvPr>
            <p:ph type="pic" sz="quarter" idx="12"/>
          </p:nvPr>
        </p:nvSpPr>
        <p:spPr>
          <a:xfrm>
            <a:off x="676275" y="1906525"/>
            <a:ext cx="1009650" cy="1013222"/>
          </a:xfrm>
        </p:spPr>
        <p:txBody>
          <a:bodyPr anchor="ctr"/>
          <a:lstStyle>
            <a:lvl1pPr algn="ctr">
              <a:defRPr>
                <a:solidFill>
                  <a:schemeClr val="bg1"/>
                </a:solidFill>
              </a:defRPr>
            </a:lvl1pPr>
          </a:lstStyle>
          <a:p>
            <a:endParaRPr lang="en-US" dirty="0"/>
          </a:p>
        </p:txBody>
      </p:sp>
      <p:sp>
        <p:nvSpPr>
          <p:cNvPr id="10" name="Text Placeholder 9">
            <a:extLst>
              <a:ext uri="{FF2B5EF4-FFF2-40B4-BE49-F238E27FC236}">
                <a16:creationId xmlns:a16="http://schemas.microsoft.com/office/drawing/2014/main" id="{77517D51-0806-4A3F-A053-3122A62FCC29}"/>
              </a:ext>
            </a:extLst>
          </p:cNvPr>
          <p:cNvSpPr>
            <a:spLocks noGrp="1"/>
          </p:cNvSpPr>
          <p:nvPr>
            <p:ph type="body" sz="quarter" idx="13"/>
          </p:nvPr>
        </p:nvSpPr>
        <p:spPr>
          <a:xfrm>
            <a:off x="389001" y="3278124"/>
            <a:ext cx="1584198" cy="1208151"/>
          </a:xfrm>
        </p:spPr>
        <p:txBody>
          <a:bodyPr>
            <a:normAutofit/>
          </a:bodyPr>
          <a:lstStyle>
            <a:lvl1pPr marL="0" indent="0" algn="ctr">
              <a:buNone/>
              <a:defRPr sz="1500"/>
            </a:lvl1pPr>
          </a:lstStyle>
          <a:p>
            <a:pPr lvl="0"/>
            <a:r>
              <a:rPr lang="en-US"/>
              <a:t>Click to edit Master text styles</a:t>
            </a:r>
          </a:p>
        </p:txBody>
      </p:sp>
      <p:sp>
        <p:nvSpPr>
          <p:cNvPr id="13" name="Oval 12">
            <a:extLst>
              <a:ext uri="{FF2B5EF4-FFF2-40B4-BE49-F238E27FC236}">
                <a16:creationId xmlns:a16="http://schemas.microsoft.com/office/drawing/2014/main" id="{10801F85-0050-4CCA-8FC9-53D115E41C1E}"/>
              </a:ext>
              <a:ext uri="{C183D7F6-B498-43B3-948B-1728B52AA6E4}">
                <adec:decorative xmlns:adec="http://schemas.microsoft.com/office/drawing/2017/decorative" val="1"/>
              </a:ext>
            </a:extLst>
          </p:cNvPr>
          <p:cNvSpPr/>
          <p:nvPr userDrawn="1"/>
        </p:nvSpPr>
        <p:spPr>
          <a:xfrm>
            <a:off x="2756258" y="1725549"/>
            <a:ext cx="1371600" cy="13716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350" dirty="0"/>
          </a:p>
        </p:txBody>
      </p:sp>
      <p:sp>
        <p:nvSpPr>
          <p:cNvPr id="15" name="Picture Placeholder 14">
            <a:extLst>
              <a:ext uri="{FF2B5EF4-FFF2-40B4-BE49-F238E27FC236}">
                <a16:creationId xmlns:a16="http://schemas.microsoft.com/office/drawing/2014/main" id="{97F84B91-C741-4839-AF33-5CC3CEFD8626}"/>
              </a:ext>
            </a:extLst>
          </p:cNvPr>
          <p:cNvSpPr>
            <a:spLocks noGrp="1"/>
          </p:cNvSpPr>
          <p:nvPr>
            <p:ph type="pic" sz="quarter" idx="14"/>
          </p:nvPr>
        </p:nvSpPr>
        <p:spPr>
          <a:xfrm>
            <a:off x="2912849" y="1906191"/>
            <a:ext cx="1076325" cy="1013222"/>
          </a:xfrm>
        </p:spPr>
        <p:txBody>
          <a:bodyPr anchor="ctr"/>
          <a:lstStyle>
            <a:lvl1pPr algn="ctr">
              <a:defRPr>
                <a:solidFill>
                  <a:schemeClr val="bg1"/>
                </a:solidFill>
              </a:defRPr>
            </a:lvl1pPr>
          </a:lstStyle>
          <a:p>
            <a:endParaRPr lang="en-US" dirty="0"/>
          </a:p>
        </p:txBody>
      </p:sp>
      <p:sp>
        <p:nvSpPr>
          <p:cNvPr id="17" name="Text Placeholder 16">
            <a:extLst>
              <a:ext uri="{FF2B5EF4-FFF2-40B4-BE49-F238E27FC236}">
                <a16:creationId xmlns:a16="http://schemas.microsoft.com/office/drawing/2014/main" id="{4D3882A9-9362-4E68-923F-6733164F354C}"/>
              </a:ext>
            </a:extLst>
          </p:cNvPr>
          <p:cNvSpPr>
            <a:spLocks noGrp="1"/>
          </p:cNvSpPr>
          <p:nvPr>
            <p:ph type="body" sz="quarter" idx="15"/>
          </p:nvPr>
        </p:nvSpPr>
        <p:spPr>
          <a:xfrm>
            <a:off x="2651483" y="3277791"/>
            <a:ext cx="1581150" cy="1208484"/>
          </a:xfrm>
        </p:spPr>
        <p:txBody>
          <a:bodyPr>
            <a:normAutofit/>
          </a:bodyPr>
          <a:lstStyle>
            <a:lvl1pPr marL="0" indent="0" algn="ctr">
              <a:buNone/>
              <a:defRPr sz="1500"/>
            </a:lvl1pPr>
          </a:lstStyle>
          <a:p>
            <a:pPr lvl="0"/>
            <a:r>
              <a:rPr lang="en-US"/>
              <a:t>Click to edit Master text styles</a:t>
            </a:r>
          </a:p>
        </p:txBody>
      </p:sp>
      <p:sp>
        <p:nvSpPr>
          <p:cNvPr id="4" name="Oval 3">
            <a:extLst>
              <a:ext uri="{FF2B5EF4-FFF2-40B4-BE49-F238E27FC236}">
                <a16:creationId xmlns:a16="http://schemas.microsoft.com/office/drawing/2014/main" id="{827EA353-AC81-4215-B811-97E59154481D}"/>
              </a:ext>
              <a:ext uri="{C183D7F6-B498-43B3-948B-1728B52AA6E4}">
                <adec:decorative xmlns:adec="http://schemas.microsoft.com/office/drawing/2017/decorative" val="1"/>
              </a:ext>
            </a:extLst>
          </p:cNvPr>
          <p:cNvSpPr/>
          <p:nvPr userDrawn="1"/>
        </p:nvSpPr>
        <p:spPr>
          <a:xfrm>
            <a:off x="5078627" y="1725549"/>
            <a:ext cx="1371600" cy="137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Picture Placeholder 8">
            <a:extLst>
              <a:ext uri="{FF2B5EF4-FFF2-40B4-BE49-F238E27FC236}">
                <a16:creationId xmlns:a16="http://schemas.microsoft.com/office/drawing/2014/main" id="{79282694-B082-4B58-ACAC-5A4052DE6BB6}"/>
              </a:ext>
            </a:extLst>
          </p:cNvPr>
          <p:cNvSpPr>
            <a:spLocks noGrp="1"/>
          </p:cNvSpPr>
          <p:nvPr>
            <p:ph type="pic" sz="quarter" idx="16"/>
          </p:nvPr>
        </p:nvSpPr>
        <p:spPr>
          <a:xfrm>
            <a:off x="5226844" y="1906191"/>
            <a:ext cx="1056085" cy="1013222"/>
          </a:xfrm>
        </p:spPr>
        <p:txBody>
          <a:bodyPr anchor="ctr"/>
          <a:lstStyle>
            <a:lvl1pPr algn="ctr">
              <a:defRPr>
                <a:solidFill>
                  <a:schemeClr val="bg1"/>
                </a:solidFill>
              </a:defRPr>
            </a:lvl1pPr>
          </a:lstStyle>
          <a:p>
            <a:endParaRPr lang="en-US" dirty="0"/>
          </a:p>
        </p:txBody>
      </p:sp>
      <p:sp>
        <p:nvSpPr>
          <p:cNvPr id="14" name="Text Placeholder 13">
            <a:extLst>
              <a:ext uri="{FF2B5EF4-FFF2-40B4-BE49-F238E27FC236}">
                <a16:creationId xmlns:a16="http://schemas.microsoft.com/office/drawing/2014/main" id="{C74B4A67-D261-41CD-B94C-E3810F1E2DDF}"/>
              </a:ext>
            </a:extLst>
          </p:cNvPr>
          <p:cNvSpPr>
            <a:spLocks noGrp="1"/>
          </p:cNvSpPr>
          <p:nvPr>
            <p:ph type="body" sz="quarter" idx="17"/>
          </p:nvPr>
        </p:nvSpPr>
        <p:spPr>
          <a:xfrm>
            <a:off x="4972328" y="3277791"/>
            <a:ext cx="1584198" cy="1208484"/>
          </a:xfrm>
        </p:spPr>
        <p:txBody>
          <a:bodyPr>
            <a:normAutofit/>
          </a:bodyPr>
          <a:lstStyle>
            <a:lvl1pPr marL="0" indent="0" algn="ctr">
              <a:buNone/>
              <a:defRPr sz="15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sp>
        <p:nvSpPr>
          <p:cNvPr id="16" name="Oval 15">
            <a:extLst>
              <a:ext uri="{FF2B5EF4-FFF2-40B4-BE49-F238E27FC236}">
                <a16:creationId xmlns:a16="http://schemas.microsoft.com/office/drawing/2014/main" id="{14D3FD10-08A7-4B86-BA6A-9EE47FCFFEE7}"/>
              </a:ext>
              <a:ext uri="{C183D7F6-B498-43B3-948B-1728B52AA6E4}">
                <adec:decorative xmlns:adec="http://schemas.microsoft.com/office/drawing/2017/decorative" val="1"/>
              </a:ext>
            </a:extLst>
          </p:cNvPr>
          <p:cNvSpPr/>
          <p:nvPr userDrawn="1"/>
        </p:nvSpPr>
        <p:spPr>
          <a:xfrm>
            <a:off x="7219439" y="1725549"/>
            <a:ext cx="1371600" cy="1371600"/>
          </a:xfrm>
          <a:prstGeom prst="ellips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350" dirty="0"/>
          </a:p>
        </p:txBody>
      </p:sp>
      <p:sp>
        <p:nvSpPr>
          <p:cNvPr id="19" name="Picture Placeholder 18">
            <a:extLst>
              <a:ext uri="{FF2B5EF4-FFF2-40B4-BE49-F238E27FC236}">
                <a16:creationId xmlns:a16="http://schemas.microsoft.com/office/drawing/2014/main" id="{911AE688-03C0-494D-B1E9-8F5D49B250F8}"/>
              </a:ext>
            </a:extLst>
          </p:cNvPr>
          <p:cNvSpPr>
            <a:spLocks noGrp="1"/>
          </p:cNvSpPr>
          <p:nvPr>
            <p:ph type="pic" sz="quarter" idx="18"/>
          </p:nvPr>
        </p:nvSpPr>
        <p:spPr>
          <a:xfrm>
            <a:off x="7321153" y="1906191"/>
            <a:ext cx="1146572" cy="1013222"/>
          </a:xfrm>
        </p:spPr>
        <p:txBody>
          <a:bodyPr anchor="ctr"/>
          <a:lstStyle>
            <a:lvl1pPr algn="ctr">
              <a:defRPr>
                <a:solidFill>
                  <a:schemeClr val="bg1"/>
                </a:solidFill>
              </a:defRPr>
            </a:lvl1pPr>
          </a:lstStyle>
          <a:p>
            <a:endParaRPr lang="en-US" dirty="0"/>
          </a:p>
        </p:txBody>
      </p:sp>
      <p:sp>
        <p:nvSpPr>
          <p:cNvPr id="21" name="Text Placeholder 20">
            <a:extLst>
              <a:ext uri="{FF2B5EF4-FFF2-40B4-BE49-F238E27FC236}">
                <a16:creationId xmlns:a16="http://schemas.microsoft.com/office/drawing/2014/main" id="{8D487C37-591D-4AC0-A258-E92F057D647E}"/>
              </a:ext>
            </a:extLst>
          </p:cNvPr>
          <p:cNvSpPr>
            <a:spLocks noGrp="1"/>
          </p:cNvSpPr>
          <p:nvPr>
            <p:ph type="body" sz="quarter" idx="19"/>
          </p:nvPr>
        </p:nvSpPr>
        <p:spPr>
          <a:xfrm>
            <a:off x="7113140" y="3277791"/>
            <a:ext cx="1584198" cy="1208484"/>
          </a:xfrm>
        </p:spPr>
        <p:txBody>
          <a:bodyPr>
            <a:normAutofit/>
          </a:bodyPr>
          <a:lstStyle>
            <a:lvl1pPr marL="0" indent="0" algn="ctr">
              <a:buNone/>
              <a:defRPr sz="1500"/>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styles</a:t>
            </a:r>
          </a:p>
        </p:txBody>
      </p:sp>
      <p:sp>
        <p:nvSpPr>
          <p:cNvPr id="3" name="Slide Number Placeholder 2">
            <a:extLst>
              <a:ext uri="{FF2B5EF4-FFF2-40B4-BE49-F238E27FC236}">
                <a16:creationId xmlns:a16="http://schemas.microsoft.com/office/drawing/2014/main" id="{EB8F09F0-D2A5-4DBA-BBDB-77B191EC8234}"/>
              </a:ext>
            </a:extLst>
          </p:cNvPr>
          <p:cNvSpPr>
            <a:spLocks noGrp="1"/>
          </p:cNvSpPr>
          <p:nvPr>
            <p:ph type="sldNum" sz="quarter" idx="10"/>
          </p:nvPr>
        </p:nvSpPr>
        <p:spPr/>
        <p:txBody>
          <a:bodyPr/>
          <a:lstStyle/>
          <a:p>
            <a:fld id="{1E5AF513-F809-4CC4-A1A4-59522C351C3B}" type="slidenum">
              <a:rPr lang="en-US" smtClean="0"/>
              <a:t>‹#›</a:t>
            </a:fld>
            <a:endParaRPr lang="en-US" dirty="0"/>
          </a:p>
        </p:txBody>
      </p:sp>
    </p:spTree>
    <p:extLst>
      <p:ext uri="{BB962C8B-B14F-4D97-AF65-F5344CB8AC3E}">
        <p14:creationId xmlns:p14="http://schemas.microsoft.com/office/powerpoint/2010/main" val="3000087311"/>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lvl1pPr>
          </a:lstStyle>
          <a:p>
            <a:fld id="{B3D62EDA-7E89-4B1A-B072-79E811F66082}" type="slidenum">
              <a:rPr lang="en-US" smtClean="0"/>
              <a:t>‹#›</a:t>
            </a:fld>
            <a:endParaRPr lang="en-US" dirty="0"/>
          </a:p>
        </p:txBody>
      </p:sp>
    </p:spTree>
    <p:extLst>
      <p:ext uri="{BB962C8B-B14F-4D97-AF65-F5344CB8AC3E}">
        <p14:creationId xmlns:p14="http://schemas.microsoft.com/office/powerpoint/2010/main" val="230821520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390524172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55060429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29300511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385384286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165899614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53351422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C718AD-F92F-4937-8164-E6EAEBE49C93}" type="datetimeFigureOut">
              <a:rPr lang="en-US" smtClean="0"/>
              <a:t>6/22/2021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46176A1-C3B5-4D73-9900-3329469C287D}" type="slidenum">
              <a:rPr lang="en-US" smtClean="0"/>
              <a:t>‹#›</a:t>
            </a:fld>
            <a:endParaRPr lang="en-US" dirty="0"/>
          </a:p>
        </p:txBody>
      </p:sp>
    </p:spTree>
    <p:extLst>
      <p:ext uri="{BB962C8B-B14F-4D97-AF65-F5344CB8AC3E}">
        <p14:creationId xmlns:p14="http://schemas.microsoft.com/office/powerpoint/2010/main" val="295121733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E4C718AD-F92F-4937-8164-E6EAEBE49C93}" type="datetimeFigureOut">
              <a:rPr lang="en-US" smtClean="0"/>
              <a:t>6/22/2021</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46176A1-C3B5-4D73-9900-3329469C287D}" type="slidenum">
              <a:rPr lang="en-US" smtClean="0"/>
              <a:t>‹#›</a:t>
            </a:fld>
            <a:endParaRPr lang="en-US" dirty="0"/>
          </a:p>
        </p:txBody>
      </p:sp>
    </p:spTree>
    <p:extLst>
      <p:ext uri="{BB962C8B-B14F-4D97-AF65-F5344CB8AC3E}">
        <p14:creationId xmlns:p14="http://schemas.microsoft.com/office/powerpoint/2010/main" val="8691798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4" r:id="rId12"/>
    <p:sldLayoutId id="2147483675" r:id="rId13"/>
  </p:sldLayoutIdLst>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2.xml"/><Relationship Id="rId7" Type="http://schemas.openxmlformats.org/officeDocument/2006/relationships/tags" Target="../tags/tag56.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tags" Target="../tags/tag55.xml"/><Relationship Id="rId5" Type="http://schemas.openxmlformats.org/officeDocument/2006/relationships/tags" Target="../tags/tag54.xml"/><Relationship Id="rId10" Type="http://schemas.openxmlformats.org/officeDocument/2006/relationships/image" Target="../media/image4.png"/><Relationship Id="rId4" Type="http://schemas.openxmlformats.org/officeDocument/2006/relationships/tags" Target="../tags/tag53.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2.xml"/><Relationship Id="rId7" Type="http://schemas.openxmlformats.org/officeDocument/2006/relationships/tags" Target="../tags/tag66.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5" Type="http://schemas.openxmlformats.org/officeDocument/2006/relationships/tags" Target="../tags/tag64.xml"/><Relationship Id="rId10" Type="http://schemas.openxmlformats.org/officeDocument/2006/relationships/image" Target="../media/image5.png"/><Relationship Id="rId4" Type="http://schemas.openxmlformats.org/officeDocument/2006/relationships/tags" Target="../tags/tag63.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72.xml"/><Relationship Id="rId7" Type="http://schemas.openxmlformats.org/officeDocument/2006/relationships/tags" Target="../tags/tag76.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5" Type="http://schemas.openxmlformats.org/officeDocument/2006/relationships/tags" Target="../tags/tag74.xml"/><Relationship Id="rId10" Type="http://schemas.openxmlformats.org/officeDocument/2006/relationships/image" Target="../media/image6.png"/><Relationship Id="rId4" Type="http://schemas.openxmlformats.org/officeDocument/2006/relationships/tags" Target="../tags/tag73.xml"/><Relationship Id="rId9"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notesSlide" Target="../notesSlides/notesSlide15.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media" Target="../media/media2.mp3"/><Relationship Id="rId13" Type="http://schemas.openxmlformats.org/officeDocument/2006/relationships/tags" Target="../tags/tag86.xml"/><Relationship Id="rId3" Type="http://schemas.openxmlformats.org/officeDocument/2006/relationships/tags" Target="../tags/tag82.xml"/><Relationship Id="rId7" Type="http://schemas.openxmlformats.org/officeDocument/2006/relationships/tags" Target="../tags/tag84.xml"/><Relationship Id="rId12" Type="http://schemas.openxmlformats.org/officeDocument/2006/relationships/audio" Target="../media/media3.m4a"/><Relationship Id="rId2" Type="http://schemas.openxmlformats.org/officeDocument/2006/relationships/tags" Target="../tags/tag81.xml"/><Relationship Id="rId16" Type="http://schemas.openxmlformats.org/officeDocument/2006/relationships/image" Target="../media/image7.png"/><Relationship Id="rId1" Type="http://schemas.openxmlformats.org/officeDocument/2006/relationships/tags" Target="../tags/tag80.xml"/><Relationship Id="rId6" Type="http://schemas.openxmlformats.org/officeDocument/2006/relationships/audio" Target="../media/media1.m4a"/><Relationship Id="rId11" Type="http://schemas.microsoft.com/office/2007/relationships/media" Target="../media/media3.m4a"/><Relationship Id="rId5" Type="http://schemas.microsoft.com/office/2007/relationships/media" Target="../media/media1.m4a"/><Relationship Id="rId15" Type="http://schemas.openxmlformats.org/officeDocument/2006/relationships/notesSlide" Target="../notesSlides/notesSlide16.xml"/><Relationship Id="rId10" Type="http://schemas.openxmlformats.org/officeDocument/2006/relationships/tags" Target="../tags/tag85.xml"/><Relationship Id="rId4" Type="http://schemas.openxmlformats.org/officeDocument/2006/relationships/tags" Target="../tags/tag83.xml"/><Relationship Id="rId9" Type="http://schemas.openxmlformats.org/officeDocument/2006/relationships/audio" Target="../media/media2.mp3"/><Relationship Id="rId1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89.xml"/><Relationship Id="rId7" Type="http://schemas.openxmlformats.org/officeDocument/2006/relationships/image" Target="../media/image8.jpg"/><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ags" Target="../tags/tag90.xml"/></Relationships>
</file>

<file path=ppt/slides/_rels/slide18.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tags" Target="../tags/tag94.xml"/></Relationships>
</file>

<file path=ppt/slides/_rels/slide19.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97.xml"/><Relationship Id="rId7" Type="http://schemas.openxmlformats.org/officeDocument/2006/relationships/hyperlink" Target="https://www.surveymonkey.com/r/GLZMNYD" TargetMode="Externa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tags" Target="../tags/tag9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tags" Target="../tags/tag109.xml"/><Relationship Id="rId13" Type="http://schemas.openxmlformats.org/officeDocument/2006/relationships/tags" Target="../tags/tag114.xml"/><Relationship Id="rId18" Type="http://schemas.openxmlformats.org/officeDocument/2006/relationships/image" Target="../media/image10.png"/><Relationship Id="rId26" Type="http://schemas.openxmlformats.org/officeDocument/2006/relationships/image" Target="../media/image18.png"/><Relationship Id="rId3" Type="http://schemas.openxmlformats.org/officeDocument/2006/relationships/tags" Target="../tags/tag104.xml"/><Relationship Id="rId21" Type="http://schemas.openxmlformats.org/officeDocument/2006/relationships/image" Target="../media/image13.svg"/><Relationship Id="rId7" Type="http://schemas.openxmlformats.org/officeDocument/2006/relationships/tags" Target="../tags/tag108.xml"/><Relationship Id="rId12" Type="http://schemas.openxmlformats.org/officeDocument/2006/relationships/tags" Target="../tags/tag113.xml"/><Relationship Id="rId17" Type="http://schemas.openxmlformats.org/officeDocument/2006/relationships/hyperlink" Target="https://www.cpacanada.ca/fr/la-profession-de-cpa/le-programme-de-litteratie-financiere-de-cpa-canada/ateliers-de-litteratie-financiere/demander-un-atelier-de-litteratie-financiere" TargetMode="External"/><Relationship Id="rId25" Type="http://schemas.openxmlformats.org/officeDocument/2006/relationships/image" Target="../media/image17.svg"/><Relationship Id="rId2" Type="http://schemas.openxmlformats.org/officeDocument/2006/relationships/tags" Target="../tags/tag103.xml"/><Relationship Id="rId16" Type="http://schemas.openxmlformats.org/officeDocument/2006/relationships/notesSlide" Target="../notesSlides/notesSlide20.xml"/><Relationship Id="rId20" Type="http://schemas.openxmlformats.org/officeDocument/2006/relationships/image" Target="../media/image12.png"/><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tags" Target="../tags/tag112.xml"/><Relationship Id="rId24" Type="http://schemas.openxmlformats.org/officeDocument/2006/relationships/image" Target="../media/image16.png"/><Relationship Id="rId5" Type="http://schemas.openxmlformats.org/officeDocument/2006/relationships/tags" Target="../tags/tag106.xml"/><Relationship Id="rId15" Type="http://schemas.openxmlformats.org/officeDocument/2006/relationships/slideLayout" Target="../slideLayouts/slideLayout13.xml"/><Relationship Id="rId23" Type="http://schemas.openxmlformats.org/officeDocument/2006/relationships/image" Target="../media/image15.svg"/><Relationship Id="rId10" Type="http://schemas.openxmlformats.org/officeDocument/2006/relationships/tags" Target="../tags/tag111.xml"/><Relationship Id="rId19" Type="http://schemas.openxmlformats.org/officeDocument/2006/relationships/image" Target="../media/image11.svg"/><Relationship Id="rId4" Type="http://schemas.openxmlformats.org/officeDocument/2006/relationships/tags" Target="../tags/tag105.xml"/><Relationship Id="rId9" Type="http://schemas.openxmlformats.org/officeDocument/2006/relationships/tags" Target="../tags/tag110.xml"/><Relationship Id="rId14" Type="http://schemas.openxmlformats.org/officeDocument/2006/relationships/tags" Target="../tags/tag115.xml"/><Relationship Id="rId22" Type="http://schemas.openxmlformats.org/officeDocument/2006/relationships/image" Target="../media/image14.png"/><Relationship Id="rId27" Type="http://schemas.openxmlformats.org/officeDocument/2006/relationships/image" Target="../media/image19.svg"/></Relationships>
</file>

<file path=ppt/slides/_rels/slide21.xml.rels><?xml version="1.0" encoding="UTF-8" standalone="yes"?>
<Relationships xmlns="http://schemas.openxmlformats.org/package/2006/relationships"><Relationship Id="rId8" Type="http://schemas.openxmlformats.org/officeDocument/2006/relationships/hyperlink" Target="https://cpacanada.ca/financialliteracy" TargetMode="External"/><Relationship Id="rId13" Type="http://schemas.openxmlformats.org/officeDocument/2006/relationships/hyperlink" Target="mailto:financialliteracy@cpacanada.ca" TargetMode="External"/><Relationship Id="rId3" Type="http://schemas.openxmlformats.org/officeDocument/2006/relationships/tags" Target="../tags/tag121.xml"/><Relationship Id="rId7" Type="http://schemas.openxmlformats.org/officeDocument/2006/relationships/hyperlink" Target="mailto:litteratiefinanciere@cpacanada.ca" TargetMode="External"/><Relationship Id="rId12" Type="http://schemas.openxmlformats.org/officeDocument/2006/relationships/image" Target="../media/image23.svg"/><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notesSlide" Target="../notesSlides/notesSlide21.xml"/><Relationship Id="rId11" Type="http://schemas.openxmlformats.org/officeDocument/2006/relationships/image" Target="../media/image22.png"/><Relationship Id="rId5" Type="http://schemas.openxmlformats.org/officeDocument/2006/relationships/slideLayout" Target="../slideLayouts/slideLayout1.xml"/><Relationship Id="rId10" Type="http://schemas.openxmlformats.org/officeDocument/2006/relationships/image" Target="../media/image21.svg"/><Relationship Id="rId4" Type="http://schemas.openxmlformats.org/officeDocument/2006/relationships/tags" Target="../tags/tag122.xml"/><Relationship Id="rId9"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notesSlide" Target="../notesSlides/notesSlide3.xml"/><Relationship Id="rId4"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12.xml"/></Relationships>
</file>

<file path=ppt/slides/_rels/slide5.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notesSlide" Target="../notesSlides/notesSlide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Layout" Target="../slideLayouts/slideLayout1.xml"/><Relationship Id="rId5" Type="http://schemas.openxmlformats.org/officeDocument/2006/relationships/tags" Target="../tags/tag17.xml"/><Relationship Id="rId4" Type="http://schemas.openxmlformats.org/officeDocument/2006/relationships/tags" Target="../tags/tag16.xml"/></Relationships>
</file>

<file path=ppt/slides/_rels/slide6.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tags" Target="../tags/tag30.xml"/><Relationship Id="rId18" Type="http://schemas.openxmlformats.org/officeDocument/2006/relationships/tags" Target="../tags/tag35.xml"/><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tags" Target="../tags/tag29.xml"/><Relationship Id="rId17" Type="http://schemas.openxmlformats.org/officeDocument/2006/relationships/tags" Target="../tags/tag34.xml"/><Relationship Id="rId2" Type="http://schemas.openxmlformats.org/officeDocument/2006/relationships/tags" Target="../tags/tag19.xml"/><Relationship Id="rId16" Type="http://schemas.openxmlformats.org/officeDocument/2006/relationships/tags" Target="../tags/tag33.xml"/><Relationship Id="rId20" Type="http://schemas.openxmlformats.org/officeDocument/2006/relationships/notesSlide" Target="../notesSlides/notesSlide6.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tags" Target="../tags/tag28.xml"/><Relationship Id="rId5" Type="http://schemas.openxmlformats.org/officeDocument/2006/relationships/tags" Target="../tags/tag22.xml"/><Relationship Id="rId15" Type="http://schemas.openxmlformats.org/officeDocument/2006/relationships/tags" Target="../tags/tag32.xml"/><Relationship Id="rId10" Type="http://schemas.openxmlformats.org/officeDocument/2006/relationships/tags" Target="../tags/tag27.xml"/><Relationship Id="rId19" Type="http://schemas.openxmlformats.org/officeDocument/2006/relationships/slideLayout" Target="../slideLayouts/slideLayout1.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tags" Target="../tags/tag31.xml"/></Relationships>
</file>

<file path=ppt/slides/_rels/slide7.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tags" Target="../tags/tag39.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2.xml"/><Relationship Id="rId7" Type="http://schemas.openxmlformats.org/officeDocument/2006/relationships/tags" Target="../tags/tag46.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10" Type="http://schemas.openxmlformats.org/officeDocument/2006/relationships/image" Target="../media/image3.png"/><Relationship Id="rId4" Type="http://schemas.openxmlformats.org/officeDocument/2006/relationships/tags" Target="../tags/tag43.xml"/><Relationship Id="rId9"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llustration d'une cible avec une flèche en son centre; autour, on voit des signes de dollar et une ampoule, qui représente une idée brillante">
            <a:extLst>
              <a:ext uri="{FF2B5EF4-FFF2-40B4-BE49-F238E27FC236}">
                <a16:creationId xmlns:a16="http://schemas.microsoft.com/office/drawing/2014/main" id="{859C06EE-79F4-4F61-B0EA-DB8BC9669170}"/>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Title 10">
            <a:extLst>
              <a:ext uri="{FF2B5EF4-FFF2-40B4-BE49-F238E27FC236}">
                <a16:creationId xmlns:a16="http://schemas.microsoft.com/office/drawing/2014/main" id="{FF3556FC-B8DC-451E-8CA1-F6F88201A929}"/>
              </a:ext>
            </a:extLst>
          </p:cNvPr>
          <p:cNvSpPr txBox="1">
            <a:spLocks noGrp="1"/>
          </p:cNvSpPr>
          <p:nvPr>
            <p:ph type="ctrTitle"/>
            <p:custDataLst>
              <p:tags r:id="rId2"/>
            </p:custDataLst>
          </p:nvPr>
        </p:nvSpPr>
        <p:spPr>
          <a:xfrm>
            <a:off x="648704" y="2101693"/>
            <a:ext cx="4341767" cy="1423467"/>
          </a:xfrm>
          <a:prstGeom prst="rect">
            <a:avLst/>
          </a:prstGeom>
          <a:no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l" defTabSz="514350">
              <a:lnSpc>
                <a:spcPct val="100000"/>
              </a:lnSpc>
              <a:spcBef>
                <a:spcPct val="0"/>
              </a:spcBef>
              <a:defRPr/>
            </a:pPr>
            <a:r>
              <a:rPr lang="fr-CA" sz="4400" dirty="0">
                <a:latin typeface="Arial" panose="020B0604020202020204" pitchFamily="34" charset="0"/>
                <a:ea typeface="+mn-ea"/>
                <a:cs typeface="Arial" panose="020B0604020202020204" pitchFamily="34" charset="0"/>
              </a:rPr>
              <a:t>Les objectifs SMART</a:t>
            </a:r>
            <a:endParaRPr lang="fr-CA" sz="1600" dirty="0">
              <a:latin typeface="Arial" panose="020B0604020202020204" pitchFamily="34" charset="0"/>
              <a:ea typeface="+mn-ea"/>
              <a:cs typeface="Arial" panose="020B0604020202020204" pitchFamily="34" charset="0"/>
            </a:endParaRPr>
          </a:p>
        </p:txBody>
      </p:sp>
      <p:pic>
        <p:nvPicPr>
          <p:cNvPr id="8" name="Picture 7" descr="Comptables professionnels agréés&#10;">
            <a:extLst>
              <a:ext uri="{FF2B5EF4-FFF2-40B4-BE49-F238E27FC236}">
                <a16:creationId xmlns:a16="http://schemas.microsoft.com/office/drawing/2014/main" id="{88B1129A-9121-42CD-8231-8CD5C5B0E46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1427" y="124788"/>
            <a:ext cx="2255637" cy="967266"/>
          </a:xfrm>
          <a:prstGeom prst="rect">
            <a:avLst/>
          </a:prstGeom>
        </p:spPr>
      </p:pic>
    </p:spTree>
    <p:extLst>
      <p:ext uri="{BB962C8B-B14F-4D97-AF65-F5344CB8AC3E}">
        <p14:creationId xmlns:p14="http://schemas.microsoft.com/office/powerpoint/2010/main" val="100612239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peech Bubble: Oval 8" descr="Phylactère">
            <a:extLst>
              <a:ext uri="{FF2B5EF4-FFF2-40B4-BE49-F238E27FC236}">
                <a16:creationId xmlns:a16="http://schemas.microsoft.com/office/drawing/2014/main" id="{E1C93627-EE96-4870-BBB1-0B33E39F84BE}"/>
              </a:ext>
            </a:extLst>
          </p:cNvPr>
          <p:cNvSpPr/>
          <p:nvPr>
            <p:custDataLst>
              <p:tags r:id="rId1"/>
            </p:custDataLst>
          </p:nvPr>
        </p:nvSpPr>
        <p:spPr>
          <a:xfrm rot="5105822">
            <a:off x="4738125" y="94520"/>
            <a:ext cx="1985276" cy="4565342"/>
          </a:xfrm>
          <a:prstGeom prst="wedgeEllipseCallout">
            <a:avLst>
              <a:gd name="adj1" fmla="val 3218"/>
              <a:gd name="adj2" fmla="val 69090"/>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CA" dirty="0"/>
          </a:p>
        </p:txBody>
      </p:sp>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2"/>
            </p:custDataLst>
          </p:nvPr>
        </p:nvSpPr>
        <p:spPr>
          <a:xfrm>
            <a:off x="2499360" y="273844"/>
            <a:ext cx="6244046" cy="483802"/>
          </a:xfrm>
        </p:spPr>
        <p:txBody>
          <a:bodyPr anchor="t">
            <a:normAutofit/>
          </a:bodyPr>
          <a:lstStyle/>
          <a:p>
            <a:pPr algn="ctr"/>
            <a:r>
              <a:rPr lang="fr-CA" sz="2800" b="1" dirty="0">
                <a:latin typeface="Arial" panose="020B0604020202020204" pitchFamily="34" charset="0"/>
                <a:cs typeface="Arial" panose="020B0604020202020204" pitchFamily="34" charset="0"/>
              </a:rPr>
              <a:t>Objectif lié au domaine scolaire</a:t>
            </a:r>
          </a:p>
        </p:txBody>
      </p:sp>
      <p:sp>
        <p:nvSpPr>
          <p:cNvPr id="6" name="Content Placeholder 5">
            <a:extLst>
              <a:ext uri="{FF2B5EF4-FFF2-40B4-BE49-F238E27FC236}">
                <a16:creationId xmlns:a16="http://schemas.microsoft.com/office/drawing/2014/main" id="{50F12151-4044-46F8-B8F3-546668EFDD07}"/>
              </a:ext>
            </a:extLst>
          </p:cNvPr>
          <p:cNvSpPr>
            <a:spLocks noGrp="1"/>
          </p:cNvSpPr>
          <p:nvPr>
            <p:ph idx="1"/>
            <p:custDataLst>
              <p:tags r:id="rId3"/>
            </p:custDataLst>
          </p:nvPr>
        </p:nvSpPr>
        <p:spPr>
          <a:xfrm>
            <a:off x="4033400" y="1969891"/>
            <a:ext cx="3974132" cy="2724115"/>
          </a:xfrm>
        </p:spPr>
        <p:txBody>
          <a:bodyPr>
            <a:normAutofit fontScale="25000" lnSpcReduction="20000"/>
          </a:bodyPr>
          <a:lstStyle/>
          <a:p>
            <a:pPr marL="0" indent="0">
              <a:lnSpc>
                <a:spcPct val="120000"/>
              </a:lnSpc>
              <a:spcBef>
                <a:spcPts val="200"/>
              </a:spcBef>
              <a:spcAft>
                <a:spcPts val="2000"/>
              </a:spcAft>
              <a:buNone/>
            </a:pPr>
            <a:r>
              <a:rPr lang="fr-CA" sz="10400" i="1" dirty="0">
                <a:latin typeface="Comic Sans MS" panose="030F0702030302020204" pitchFamily="66" charset="0"/>
                <a:cs typeface="Arial" panose="020B0604020202020204" pitchFamily="34" charset="0"/>
              </a:rPr>
              <a:t>Je veux améliorer mes notes en histoire.</a:t>
            </a:r>
          </a:p>
        </p:txBody>
      </p:sp>
      <p:sp>
        <p:nvSpPr>
          <p:cNvPr id="3" name="Rectangle 2">
            <a:extLst>
              <a:ext uri="{FF2B5EF4-FFF2-40B4-BE49-F238E27FC236}">
                <a16:creationId xmlns:a16="http://schemas.microsoft.com/office/drawing/2014/main" id="{950034FF-46BA-47B7-B60F-B8770660E4F3}"/>
              </a:ext>
            </a:extLst>
          </p:cNvPr>
          <p:cNvSpPr/>
          <p:nvPr>
            <p:custDataLst>
              <p:tags r:id="rId4"/>
            </p:custDataLst>
          </p:nvPr>
        </p:nvSpPr>
        <p:spPr>
          <a:xfrm>
            <a:off x="1" y="0"/>
            <a:ext cx="2204357" cy="622818"/>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100" dirty="0">
                <a:latin typeface="Arial" panose="020B0604020202020204" pitchFamily="34" charset="0"/>
                <a:cs typeface="Arial" panose="020B0604020202020204" pitchFamily="34" charset="0"/>
              </a:rPr>
              <a:t>ACTIVITÉ 1</a:t>
            </a:r>
          </a:p>
        </p:txBody>
      </p:sp>
      <p:sp>
        <p:nvSpPr>
          <p:cNvPr id="5" name="TextBox 4">
            <a:extLst>
              <a:ext uri="{FF2B5EF4-FFF2-40B4-BE49-F238E27FC236}">
                <a16:creationId xmlns:a16="http://schemas.microsoft.com/office/drawing/2014/main" id="{C3A4DC69-E1EE-4AB4-ABB1-98BB680D50E9}"/>
              </a:ext>
              <a:ext uri="{C183D7F6-B498-43B3-948B-1728B52AA6E4}">
                <adec:decorative xmlns:adec="http://schemas.microsoft.com/office/drawing/2017/decorative" val="1"/>
              </a:ext>
            </a:extLst>
          </p:cNvPr>
          <p:cNvSpPr txBox="1"/>
          <p:nvPr>
            <p:custDataLst>
              <p:tags r:id="rId5"/>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pic>
        <p:nvPicPr>
          <p:cNvPr id="7" name="Picture 6" descr="Dessin d'une adolescente qui tient un bloc-notes et un stylo; elle porte un chandail mauve.">
            <a:extLst>
              <a:ext uri="{FF2B5EF4-FFF2-40B4-BE49-F238E27FC236}">
                <a16:creationId xmlns:a16="http://schemas.microsoft.com/office/drawing/2014/main" id="{26811B83-981C-494B-8335-C99488CC9B36}"/>
              </a:ext>
            </a:extLst>
          </p:cNvPr>
          <p:cNvPicPr>
            <a:picLocks noChangeAspect="1"/>
          </p:cNvPicPr>
          <p:nvPr>
            <p:custDataLst>
              <p:tags r:id="rId6"/>
            </p:custDataLst>
          </p:nvPr>
        </p:nvPicPr>
        <p:blipFill>
          <a:blip r:embed="rId10">
            <a:extLst>
              <a:ext uri="{28A0092B-C50C-407E-A947-70E740481C1C}">
                <a14:useLocalDpi xmlns:a14="http://schemas.microsoft.com/office/drawing/2010/main" val="0"/>
              </a:ext>
            </a:extLst>
          </a:blip>
          <a:srcRect l="209" r="209" b="17490"/>
          <a:stretch>
            <a:fillRect/>
          </a:stretch>
        </p:blipFill>
        <p:spPr>
          <a:xfrm flipH="1">
            <a:off x="561975" y="1084482"/>
            <a:ext cx="2321740" cy="4059018"/>
          </a:xfrm>
          <a:prstGeom prst="rect">
            <a:avLst/>
          </a:prstGeom>
        </p:spPr>
      </p:pic>
      <p:sp>
        <p:nvSpPr>
          <p:cNvPr id="8" name="Slide Number Placeholder 3">
            <a:extLst>
              <a:ext uri="{FF2B5EF4-FFF2-40B4-BE49-F238E27FC236}">
                <a16:creationId xmlns:a16="http://schemas.microsoft.com/office/drawing/2014/main" id="{A36CAAD8-0846-41E2-A641-8E62B3E62DDB}"/>
              </a:ext>
            </a:extLst>
          </p:cNvPr>
          <p:cNvSpPr>
            <a:spLocks noGrp="1"/>
          </p:cNvSpPr>
          <p:nvPr>
            <p:ph type="sldNum" sz="quarter" idx="12"/>
            <p:custDataLst>
              <p:tags r:id="rId7"/>
            </p:custDataLst>
          </p:nvPr>
        </p:nvSpPr>
        <p:spPr>
          <a:xfrm>
            <a:off x="6816943" y="4760913"/>
            <a:ext cx="2057400" cy="273844"/>
          </a:xfrm>
        </p:spPr>
        <p:txBody>
          <a:bodyPr/>
          <a:lstStyle/>
          <a:p>
            <a:fld id="{C46176A1-C3B5-4D73-9900-3329469C287D}" type="slidenum">
              <a:rPr lang="fr-CA" smtClean="0">
                <a:solidFill>
                  <a:schemeClr val="tx1"/>
                </a:solidFill>
              </a:rPr>
              <a:t>10</a:t>
            </a:fld>
            <a:endParaRPr lang="fr-CA" dirty="0">
              <a:solidFill>
                <a:schemeClr val="tx1"/>
              </a:solidFill>
            </a:endParaRPr>
          </a:p>
        </p:txBody>
      </p:sp>
    </p:spTree>
    <p:extLst>
      <p:ext uri="{BB962C8B-B14F-4D97-AF65-F5344CB8AC3E}">
        <p14:creationId xmlns:p14="http://schemas.microsoft.com/office/powerpoint/2010/main" val="94455644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1"/>
            </p:custDataLst>
          </p:nvPr>
        </p:nvSpPr>
        <p:spPr>
          <a:xfrm>
            <a:off x="2012161" y="1820160"/>
            <a:ext cx="5615860" cy="751590"/>
          </a:xfrm>
        </p:spPr>
        <p:txBody>
          <a:bodyPr anchor="t">
            <a:noAutofit/>
          </a:bodyPr>
          <a:lstStyle/>
          <a:p>
            <a:pPr algn="ctr"/>
            <a:r>
              <a:rPr lang="fr-FR" sz="3600" b="1" dirty="0">
                <a:latin typeface="Arial" panose="020B0604020202020204" pitchFamily="34" charset="0"/>
                <a:cs typeface="Arial" panose="020B0604020202020204" pitchFamily="34" charset="0"/>
              </a:rPr>
              <a:t>L’objectif de Farah est-il un objectif SMART?</a:t>
            </a:r>
          </a:p>
        </p:txBody>
      </p:sp>
      <p:sp>
        <p:nvSpPr>
          <p:cNvPr id="10" name="TextBox 9">
            <a:extLst>
              <a:ext uri="{FF2B5EF4-FFF2-40B4-BE49-F238E27FC236}">
                <a16:creationId xmlns:a16="http://schemas.microsoft.com/office/drawing/2014/main" id="{DC83C443-7DF8-463F-8659-3454022ECC32}"/>
              </a:ext>
              <a:ext uri="{C183D7F6-B498-43B3-948B-1728B52AA6E4}">
                <adec:decorative xmlns:adec="http://schemas.microsoft.com/office/drawing/2017/decorative" val="1"/>
              </a:ext>
            </a:extLst>
          </p:cNvPr>
          <p:cNvSpPr txBox="1"/>
          <p:nvPr>
            <p:custDataLst>
              <p:tags r:id="rId2"/>
            </p:custDataLst>
          </p:nvPr>
        </p:nvSpPr>
        <p:spPr>
          <a:xfrm>
            <a:off x="6923228"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8" name="Slide Number Placeholder 3">
            <a:extLst>
              <a:ext uri="{FF2B5EF4-FFF2-40B4-BE49-F238E27FC236}">
                <a16:creationId xmlns:a16="http://schemas.microsoft.com/office/drawing/2014/main" id="{7D8C4927-7FA6-4481-AAB8-1182A33A8D1F}"/>
              </a:ext>
            </a:extLst>
          </p:cNvPr>
          <p:cNvSpPr>
            <a:spLocks noGrp="1"/>
          </p:cNvSpPr>
          <p:nvPr>
            <p:ph type="sldNum" sz="quarter" idx="12"/>
            <p:custDataLst>
              <p:tags r:id="rId3"/>
            </p:custDataLst>
          </p:nvPr>
        </p:nvSpPr>
        <p:spPr>
          <a:xfrm>
            <a:off x="6816943" y="4760913"/>
            <a:ext cx="2057400" cy="273844"/>
          </a:xfrm>
        </p:spPr>
        <p:txBody>
          <a:bodyPr/>
          <a:lstStyle/>
          <a:p>
            <a:fld id="{C46176A1-C3B5-4D73-9900-3329469C287D}" type="slidenum">
              <a:rPr lang="fr-CA" smtClean="0">
                <a:solidFill>
                  <a:schemeClr val="tx1"/>
                </a:solidFill>
              </a:rPr>
              <a:t>11</a:t>
            </a:fld>
            <a:endParaRPr lang="fr-CA" dirty="0">
              <a:solidFill>
                <a:schemeClr val="tx1"/>
              </a:solidFill>
            </a:endParaRPr>
          </a:p>
        </p:txBody>
      </p:sp>
    </p:spTree>
    <p:extLst>
      <p:ext uri="{BB962C8B-B14F-4D97-AF65-F5344CB8AC3E}">
        <p14:creationId xmlns:p14="http://schemas.microsoft.com/office/powerpoint/2010/main" val="85975972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peech Bubble: Oval 7" descr="Speech bubble">
            <a:extLst>
              <a:ext uri="{FF2B5EF4-FFF2-40B4-BE49-F238E27FC236}">
                <a16:creationId xmlns:a16="http://schemas.microsoft.com/office/drawing/2014/main" id="{1D7D739D-687C-4C3B-AD30-2C3452C46236}"/>
              </a:ext>
            </a:extLst>
          </p:cNvPr>
          <p:cNvSpPr/>
          <p:nvPr>
            <p:custDataLst>
              <p:tags r:id="rId1"/>
            </p:custDataLst>
          </p:nvPr>
        </p:nvSpPr>
        <p:spPr>
          <a:xfrm rot="5221939" flipH="1" flipV="1">
            <a:off x="1830105" y="-62178"/>
            <a:ext cx="2054937" cy="4688145"/>
          </a:xfrm>
          <a:prstGeom prst="wedgeEllipseCallout">
            <a:avLst>
              <a:gd name="adj1" fmla="val -43103"/>
              <a:gd name="adj2" fmla="val 62508"/>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CA" dirty="0"/>
          </a:p>
        </p:txBody>
      </p:sp>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2"/>
            </p:custDataLst>
          </p:nvPr>
        </p:nvSpPr>
        <p:spPr>
          <a:xfrm>
            <a:off x="2499360" y="273844"/>
            <a:ext cx="6244046" cy="483802"/>
          </a:xfrm>
        </p:spPr>
        <p:txBody>
          <a:bodyPr anchor="t">
            <a:normAutofit/>
          </a:bodyPr>
          <a:lstStyle/>
          <a:p>
            <a:pPr algn="ctr"/>
            <a:r>
              <a:rPr lang="fr-CA" sz="2600" b="1" dirty="0">
                <a:latin typeface="Arial" panose="020B0604020202020204" pitchFamily="34" charset="0"/>
                <a:cs typeface="Arial" panose="020B0604020202020204" pitchFamily="34" charset="0"/>
              </a:rPr>
              <a:t>Objectif lié à la famille ou aux amis</a:t>
            </a:r>
          </a:p>
        </p:txBody>
      </p:sp>
      <p:sp>
        <p:nvSpPr>
          <p:cNvPr id="6" name="Content Placeholder 5">
            <a:extLst>
              <a:ext uri="{FF2B5EF4-FFF2-40B4-BE49-F238E27FC236}">
                <a16:creationId xmlns:a16="http://schemas.microsoft.com/office/drawing/2014/main" id="{50F12151-4044-46F8-B8F3-546668EFDD07}"/>
              </a:ext>
            </a:extLst>
          </p:cNvPr>
          <p:cNvSpPr>
            <a:spLocks noGrp="1"/>
          </p:cNvSpPr>
          <p:nvPr>
            <p:ph idx="1"/>
            <p:custDataLst>
              <p:tags r:id="rId3"/>
            </p:custDataLst>
          </p:nvPr>
        </p:nvSpPr>
        <p:spPr>
          <a:xfrm>
            <a:off x="901336" y="1796142"/>
            <a:ext cx="4232361" cy="1227795"/>
          </a:xfrm>
        </p:spPr>
        <p:txBody>
          <a:bodyPr>
            <a:normAutofit fontScale="75000" lnSpcReduction="20000"/>
          </a:bodyPr>
          <a:lstStyle/>
          <a:p>
            <a:pPr marL="0" indent="0">
              <a:lnSpc>
                <a:spcPct val="120000"/>
              </a:lnSpc>
              <a:spcBef>
                <a:spcPts val="0"/>
              </a:spcBef>
              <a:spcAft>
                <a:spcPts val="2400"/>
              </a:spcAft>
              <a:buNone/>
            </a:pPr>
            <a:r>
              <a:rPr lang="fr-CA" sz="2400" i="1" dirty="0">
                <a:latin typeface="Comic Sans MS" panose="030F0702030302020204" pitchFamily="66" charset="0"/>
                <a:cs typeface="Arial" panose="020B0604020202020204" pitchFamily="34" charset="0"/>
              </a:rPr>
              <a:t>Je veux donner 300 $ de mes revenus de gardiennage à l’organisme de bienfaisance où travaille la mère d’une amie, d’ici décembre 2021.</a:t>
            </a:r>
          </a:p>
        </p:txBody>
      </p:sp>
      <p:sp>
        <p:nvSpPr>
          <p:cNvPr id="3" name="Rectangle 2">
            <a:extLst>
              <a:ext uri="{FF2B5EF4-FFF2-40B4-BE49-F238E27FC236}">
                <a16:creationId xmlns:a16="http://schemas.microsoft.com/office/drawing/2014/main" id="{950034FF-46BA-47B7-B60F-B8770660E4F3}"/>
              </a:ext>
            </a:extLst>
          </p:cNvPr>
          <p:cNvSpPr/>
          <p:nvPr>
            <p:custDataLst>
              <p:tags r:id="rId4"/>
            </p:custDataLst>
          </p:nvPr>
        </p:nvSpPr>
        <p:spPr>
          <a:xfrm>
            <a:off x="1" y="0"/>
            <a:ext cx="2204357" cy="622818"/>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100" dirty="0">
                <a:latin typeface="Arial" panose="020B0604020202020204" pitchFamily="34" charset="0"/>
                <a:cs typeface="Arial" panose="020B0604020202020204" pitchFamily="34" charset="0"/>
              </a:rPr>
              <a:t>ACTIVITÉ 1</a:t>
            </a:r>
          </a:p>
        </p:txBody>
      </p:sp>
      <p:pic>
        <p:nvPicPr>
          <p:cNvPr id="7" name="Picture 6" descr="Dessin d'une adolescente aux cheveux blonds; elle porte un t-shirt à rayures">
            <a:extLst>
              <a:ext uri="{FF2B5EF4-FFF2-40B4-BE49-F238E27FC236}">
                <a16:creationId xmlns:a16="http://schemas.microsoft.com/office/drawing/2014/main" id="{7A8D716A-CFBA-41E1-A53F-2C4E44BE938B}"/>
              </a:ext>
            </a:extLst>
          </p:cNvPr>
          <p:cNvPicPr>
            <a:picLocks noChangeAspect="1"/>
          </p:cNvPicPr>
          <p:nvPr>
            <p:custDataLst>
              <p:tags r:id="rId5"/>
            </p:custDataLst>
          </p:nvPr>
        </p:nvPicPr>
        <p:blipFill>
          <a:blip r:embed="rId10">
            <a:extLst>
              <a:ext uri="{28A0092B-C50C-407E-A947-70E740481C1C}">
                <a14:useLocalDpi xmlns:a14="http://schemas.microsoft.com/office/drawing/2010/main" val="0"/>
              </a:ext>
            </a:extLst>
          </a:blip>
          <a:srcRect t="2862" b="2862"/>
          <a:stretch>
            <a:fillRect/>
          </a:stretch>
        </p:blipFill>
        <p:spPr>
          <a:xfrm>
            <a:off x="5756082" y="1430529"/>
            <a:ext cx="1748676" cy="3705225"/>
          </a:xfrm>
          <a:prstGeom prst="rect">
            <a:avLst/>
          </a:prstGeom>
        </p:spPr>
      </p:pic>
      <p:sp>
        <p:nvSpPr>
          <p:cNvPr id="5" name="TextBox 4">
            <a:extLst>
              <a:ext uri="{FF2B5EF4-FFF2-40B4-BE49-F238E27FC236}">
                <a16:creationId xmlns:a16="http://schemas.microsoft.com/office/drawing/2014/main" id="{294CFC47-B594-48DA-9674-4DE3BC9D12EB}"/>
              </a:ext>
              <a:ext uri="{C183D7F6-B498-43B3-948B-1728B52AA6E4}">
                <adec:decorative xmlns:adec="http://schemas.microsoft.com/office/drawing/2017/decorative" val="1"/>
              </a:ext>
            </a:extLst>
          </p:cNvPr>
          <p:cNvSpPr txBox="1"/>
          <p:nvPr>
            <p:custDataLst>
              <p:tags r:id="rId6"/>
            </p:custDataLst>
          </p:nvPr>
        </p:nvSpPr>
        <p:spPr>
          <a:xfrm>
            <a:off x="6897104"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9" name="Slide Number Placeholder 3">
            <a:extLst>
              <a:ext uri="{FF2B5EF4-FFF2-40B4-BE49-F238E27FC236}">
                <a16:creationId xmlns:a16="http://schemas.microsoft.com/office/drawing/2014/main" id="{047F1BC0-5AD0-4EF4-B6DB-035ABF696EDD}"/>
              </a:ext>
            </a:extLst>
          </p:cNvPr>
          <p:cNvSpPr>
            <a:spLocks noGrp="1"/>
          </p:cNvSpPr>
          <p:nvPr>
            <p:ph type="sldNum" sz="quarter" idx="12"/>
            <p:custDataLst>
              <p:tags r:id="rId7"/>
            </p:custDataLst>
          </p:nvPr>
        </p:nvSpPr>
        <p:spPr>
          <a:xfrm>
            <a:off x="6816943" y="4760913"/>
            <a:ext cx="2057400" cy="273844"/>
          </a:xfrm>
        </p:spPr>
        <p:txBody>
          <a:bodyPr/>
          <a:lstStyle/>
          <a:p>
            <a:fld id="{C46176A1-C3B5-4D73-9900-3329469C287D}" type="slidenum">
              <a:rPr lang="fr-CA" smtClean="0">
                <a:solidFill>
                  <a:schemeClr val="tx1"/>
                </a:solidFill>
              </a:rPr>
              <a:t>12</a:t>
            </a:fld>
            <a:endParaRPr lang="fr-CA" dirty="0">
              <a:solidFill>
                <a:schemeClr val="tx1"/>
              </a:solidFill>
            </a:endParaRPr>
          </a:p>
        </p:txBody>
      </p:sp>
    </p:spTree>
    <p:extLst>
      <p:ext uri="{BB962C8B-B14F-4D97-AF65-F5344CB8AC3E}">
        <p14:creationId xmlns:p14="http://schemas.microsoft.com/office/powerpoint/2010/main" val="415430426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1"/>
            </p:custDataLst>
          </p:nvPr>
        </p:nvSpPr>
        <p:spPr>
          <a:xfrm>
            <a:off x="1418603" y="1820160"/>
            <a:ext cx="6024934" cy="751590"/>
          </a:xfrm>
        </p:spPr>
        <p:txBody>
          <a:bodyPr anchor="t">
            <a:noAutofit/>
          </a:bodyPr>
          <a:lstStyle/>
          <a:p>
            <a:pPr algn="ctr"/>
            <a:r>
              <a:rPr lang="fr-FR" sz="3600" b="1" dirty="0">
                <a:latin typeface="Arial" panose="020B0604020202020204" pitchFamily="34" charset="0"/>
                <a:cs typeface="Arial" panose="020B0604020202020204" pitchFamily="34" charset="0"/>
              </a:rPr>
              <a:t>L’objectif de Marika est-il un objectif SMART?</a:t>
            </a:r>
          </a:p>
        </p:txBody>
      </p:sp>
      <p:sp>
        <p:nvSpPr>
          <p:cNvPr id="10" name="TextBox 9">
            <a:extLst>
              <a:ext uri="{FF2B5EF4-FFF2-40B4-BE49-F238E27FC236}">
                <a16:creationId xmlns:a16="http://schemas.microsoft.com/office/drawing/2014/main" id="{DC83C443-7DF8-463F-8659-3454022ECC32}"/>
              </a:ext>
              <a:ext uri="{C183D7F6-B498-43B3-948B-1728B52AA6E4}">
                <adec:decorative xmlns:adec="http://schemas.microsoft.com/office/drawing/2017/decorative" val="1"/>
              </a:ext>
            </a:extLst>
          </p:cNvPr>
          <p:cNvSpPr txBox="1"/>
          <p:nvPr>
            <p:custDataLst>
              <p:tags r:id="rId2"/>
            </p:custDataLst>
          </p:nvPr>
        </p:nvSpPr>
        <p:spPr>
          <a:xfrm>
            <a:off x="6923228"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8" name="Slide Number Placeholder 3">
            <a:extLst>
              <a:ext uri="{FF2B5EF4-FFF2-40B4-BE49-F238E27FC236}">
                <a16:creationId xmlns:a16="http://schemas.microsoft.com/office/drawing/2014/main" id="{7D8C4927-7FA6-4481-AAB8-1182A33A8D1F}"/>
              </a:ext>
            </a:extLst>
          </p:cNvPr>
          <p:cNvSpPr>
            <a:spLocks noGrp="1"/>
          </p:cNvSpPr>
          <p:nvPr>
            <p:ph type="sldNum" sz="quarter" idx="12"/>
            <p:custDataLst>
              <p:tags r:id="rId3"/>
            </p:custDataLst>
          </p:nvPr>
        </p:nvSpPr>
        <p:spPr>
          <a:xfrm>
            <a:off x="6816943" y="4760913"/>
            <a:ext cx="2057400" cy="273844"/>
          </a:xfrm>
        </p:spPr>
        <p:txBody>
          <a:bodyPr/>
          <a:lstStyle/>
          <a:p>
            <a:fld id="{C46176A1-C3B5-4D73-9900-3329469C287D}" type="slidenum">
              <a:rPr lang="fr-CA" smtClean="0">
                <a:solidFill>
                  <a:schemeClr val="tx1"/>
                </a:solidFill>
              </a:rPr>
              <a:t>13</a:t>
            </a:fld>
            <a:endParaRPr lang="fr-CA" dirty="0">
              <a:solidFill>
                <a:schemeClr val="tx1"/>
              </a:solidFill>
            </a:endParaRPr>
          </a:p>
        </p:txBody>
      </p:sp>
    </p:spTree>
    <p:extLst>
      <p:ext uri="{BB962C8B-B14F-4D97-AF65-F5344CB8AC3E}">
        <p14:creationId xmlns:p14="http://schemas.microsoft.com/office/powerpoint/2010/main" val="221818460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1"/>
            </p:custDataLst>
          </p:nvPr>
        </p:nvSpPr>
        <p:spPr>
          <a:xfrm>
            <a:off x="2499360" y="273844"/>
            <a:ext cx="6244046" cy="483802"/>
          </a:xfrm>
        </p:spPr>
        <p:txBody>
          <a:bodyPr anchor="t">
            <a:normAutofit/>
          </a:bodyPr>
          <a:lstStyle/>
          <a:p>
            <a:pPr algn="ctr"/>
            <a:r>
              <a:rPr lang="fr-CA" sz="2700" b="1" dirty="0">
                <a:latin typeface="Arial" panose="020B0604020202020204" pitchFamily="34" charset="0"/>
                <a:cs typeface="Arial" panose="020B0604020202020204" pitchFamily="34" charset="0"/>
              </a:rPr>
              <a:t>Objectif lié à la santé ou au sport</a:t>
            </a:r>
          </a:p>
        </p:txBody>
      </p:sp>
      <p:sp>
        <p:nvSpPr>
          <p:cNvPr id="3" name="Rectangle 2">
            <a:extLst>
              <a:ext uri="{FF2B5EF4-FFF2-40B4-BE49-F238E27FC236}">
                <a16:creationId xmlns:a16="http://schemas.microsoft.com/office/drawing/2014/main" id="{950034FF-46BA-47B7-B60F-B8770660E4F3}"/>
              </a:ext>
            </a:extLst>
          </p:cNvPr>
          <p:cNvSpPr/>
          <p:nvPr>
            <p:custDataLst>
              <p:tags r:id="rId2"/>
            </p:custDataLst>
          </p:nvPr>
        </p:nvSpPr>
        <p:spPr>
          <a:xfrm>
            <a:off x="1" y="0"/>
            <a:ext cx="2204357" cy="622818"/>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100" dirty="0">
                <a:latin typeface="Arial" panose="020B0604020202020204" pitchFamily="34" charset="0"/>
                <a:cs typeface="Arial" panose="020B0604020202020204" pitchFamily="34" charset="0"/>
              </a:rPr>
              <a:t>ACTIVITÉ 1</a:t>
            </a:r>
          </a:p>
        </p:txBody>
      </p:sp>
      <p:sp>
        <p:nvSpPr>
          <p:cNvPr id="5" name="TextBox 4">
            <a:extLst>
              <a:ext uri="{FF2B5EF4-FFF2-40B4-BE49-F238E27FC236}">
                <a16:creationId xmlns:a16="http://schemas.microsoft.com/office/drawing/2014/main" id="{A8237217-0233-4D7C-9E91-A6814D88F7AA}"/>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pic>
        <p:nvPicPr>
          <p:cNvPr id="7" name="Picture 6" descr="Dessin d'un adolescent, qui arbore un sourire et qui porte une chemise rouge">
            <a:extLst>
              <a:ext uri="{FF2B5EF4-FFF2-40B4-BE49-F238E27FC236}">
                <a16:creationId xmlns:a16="http://schemas.microsoft.com/office/drawing/2014/main" id="{FAF80E0E-815C-41B6-8B7F-96B4CA669749}"/>
              </a:ext>
            </a:extLst>
          </p:cNvPr>
          <p:cNvPicPr>
            <a:picLocks noChangeAspect="1"/>
          </p:cNvPicPr>
          <p:nvPr>
            <p:custDataLst>
              <p:tags r:id="rId4"/>
            </p:custDataLst>
          </p:nvPr>
        </p:nvPicPr>
        <p:blipFill>
          <a:blip r:embed="rId10">
            <a:extLst>
              <a:ext uri="{28A0092B-C50C-407E-A947-70E740481C1C}">
                <a14:useLocalDpi xmlns:a14="http://schemas.microsoft.com/office/drawing/2010/main" val="0"/>
              </a:ext>
            </a:extLst>
          </a:blip>
          <a:srcRect l="4929" r="4929"/>
          <a:stretch>
            <a:fillRect/>
          </a:stretch>
        </p:blipFill>
        <p:spPr>
          <a:xfrm flipH="1">
            <a:off x="967494" y="1255748"/>
            <a:ext cx="2028118" cy="4297327"/>
          </a:xfrm>
          <a:prstGeom prst="rect">
            <a:avLst/>
          </a:prstGeom>
        </p:spPr>
      </p:pic>
      <p:sp>
        <p:nvSpPr>
          <p:cNvPr id="8" name="Speech Bubble: Oval 7" descr="Speech bubble">
            <a:extLst>
              <a:ext uri="{FF2B5EF4-FFF2-40B4-BE49-F238E27FC236}">
                <a16:creationId xmlns:a16="http://schemas.microsoft.com/office/drawing/2014/main" id="{FD2A1784-3F0F-4E24-B6F7-722B2D7A3EA6}"/>
              </a:ext>
            </a:extLst>
          </p:cNvPr>
          <p:cNvSpPr/>
          <p:nvPr>
            <p:custDataLst>
              <p:tags r:id="rId5"/>
            </p:custDataLst>
          </p:nvPr>
        </p:nvSpPr>
        <p:spPr>
          <a:xfrm rot="5203831">
            <a:off x="4673274" y="377916"/>
            <a:ext cx="1637583" cy="4470419"/>
          </a:xfrm>
          <a:prstGeom prst="wedgeEllipseCallout">
            <a:avLst>
              <a:gd name="adj1" fmla="val -2172"/>
              <a:gd name="adj2" fmla="val 65734"/>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CA" dirty="0"/>
          </a:p>
        </p:txBody>
      </p:sp>
      <p:sp>
        <p:nvSpPr>
          <p:cNvPr id="6" name="Content Placeholder 5">
            <a:extLst>
              <a:ext uri="{FF2B5EF4-FFF2-40B4-BE49-F238E27FC236}">
                <a16:creationId xmlns:a16="http://schemas.microsoft.com/office/drawing/2014/main" id="{50F12151-4044-46F8-B8F3-546668EFDD07}"/>
              </a:ext>
            </a:extLst>
          </p:cNvPr>
          <p:cNvSpPr>
            <a:spLocks noGrp="1"/>
          </p:cNvSpPr>
          <p:nvPr>
            <p:ph idx="1"/>
            <p:custDataLst>
              <p:tags r:id="rId6"/>
            </p:custDataLst>
          </p:nvPr>
        </p:nvSpPr>
        <p:spPr>
          <a:xfrm>
            <a:off x="3809929" y="2170870"/>
            <a:ext cx="3773058" cy="869110"/>
          </a:xfrm>
        </p:spPr>
        <p:txBody>
          <a:bodyPr>
            <a:normAutofit/>
          </a:bodyPr>
          <a:lstStyle/>
          <a:p>
            <a:pPr marL="0" indent="0">
              <a:lnSpc>
                <a:spcPct val="110000"/>
              </a:lnSpc>
              <a:spcBef>
                <a:spcPts val="600"/>
              </a:spcBef>
              <a:spcAft>
                <a:spcPts val="4800"/>
              </a:spcAft>
              <a:buNone/>
            </a:pPr>
            <a:r>
              <a:rPr lang="fr-CA" sz="2400" i="1" dirty="0">
                <a:latin typeface="Comic Sans MS" panose="030F0702030302020204" pitchFamily="66" charset="0"/>
                <a:cs typeface="Arial" panose="020B0604020202020204" pitchFamily="34" charset="0"/>
              </a:rPr>
              <a:t>Je veux pouvoir faire 25 pompes de suite.</a:t>
            </a:r>
            <a:endParaRPr lang="fr-CA" sz="1800" b="1" dirty="0">
              <a:latin typeface="Comic Sans MS" panose="030F0702030302020204" pitchFamily="66" charset="0"/>
              <a:cs typeface="Arial" panose="020B0604020202020204" pitchFamily="34" charset="0"/>
            </a:endParaRPr>
          </a:p>
        </p:txBody>
      </p:sp>
      <p:sp>
        <p:nvSpPr>
          <p:cNvPr id="9" name="Slide Number Placeholder 3">
            <a:extLst>
              <a:ext uri="{FF2B5EF4-FFF2-40B4-BE49-F238E27FC236}">
                <a16:creationId xmlns:a16="http://schemas.microsoft.com/office/drawing/2014/main" id="{82903AB5-1DBF-4CC2-9D7E-A404BD189604}"/>
              </a:ext>
            </a:extLst>
          </p:cNvPr>
          <p:cNvSpPr>
            <a:spLocks noGrp="1"/>
          </p:cNvSpPr>
          <p:nvPr>
            <p:ph type="sldNum" sz="quarter" idx="12"/>
            <p:custDataLst>
              <p:tags r:id="rId7"/>
            </p:custDataLst>
          </p:nvPr>
        </p:nvSpPr>
        <p:spPr>
          <a:xfrm>
            <a:off x="6816943" y="4760913"/>
            <a:ext cx="2057400" cy="273844"/>
          </a:xfrm>
        </p:spPr>
        <p:txBody>
          <a:bodyPr/>
          <a:lstStyle/>
          <a:p>
            <a:fld id="{C46176A1-C3B5-4D73-9900-3329469C287D}" type="slidenum">
              <a:rPr lang="fr-CA" smtClean="0">
                <a:solidFill>
                  <a:schemeClr val="tx1"/>
                </a:solidFill>
              </a:rPr>
              <a:t>14</a:t>
            </a:fld>
            <a:endParaRPr lang="fr-CA" dirty="0">
              <a:solidFill>
                <a:schemeClr val="tx1"/>
              </a:solidFill>
            </a:endParaRPr>
          </a:p>
        </p:txBody>
      </p:sp>
    </p:spTree>
    <p:extLst>
      <p:ext uri="{BB962C8B-B14F-4D97-AF65-F5344CB8AC3E}">
        <p14:creationId xmlns:p14="http://schemas.microsoft.com/office/powerpoint/2010/main" val="248265503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1"/>
            </p:custDataLst>
          </p:nvPr>
        </p:nvSpPr>
        <p:spPr>
          <a:xfrm>
            <a:off x="1418603" y="1820160"/>
            <a:ext cx="6024934" cy="751590"/>
          </a:xfrm>
        </p:spPr>
        <p:txBody>
          <a:bodyPr anchor="t">
            <a:noAutofit/>
          </a:bodyPr>
          <a:lstStyle/>
          <a:p>
            <a:pPr algn="ctr"/>
            <a:r>
              <a:rPr lang="fr-FR" sz="3600" b="1" dirty="0">
                <a:latin typeface="Arial" panose="020B0604020202020204" pitchFamily="34" charset="0"/>
                <a:cs typeface="Arial" panose="020B0604020202020204" pitchFamily="34" charset="0"/>
              </a:rPr>
              <a:t>L’objectif d’Antoine est-il un objectif SMART?</a:t>
            </a:r>
          </a:p>
        </p:txBody>
      </p:sp>
      <p:sp>
        <p:nvSpPr>
          <p:cNvPr id="10" name="TextBox 9">
            <a:extLst>
              <a:ext uri="{FF2B5EF4-FFF2-40B4-BE49-F238E27FC236}">
                <a16:creationId xmlns:a16="http://schemas.microsoft.com/office/drawing/2014/main" id="{DC83C443-7DF8-463F-8659-3454022ECC32}"/>
              </a:ext>
              <a:ext uri="{C183D7F6-B498-43B3-948B-1728B52AA6E4}">
                <adec:decorative xmlns:adec="http://schemas.microsoft.com/office/drawing/2017/decorative" val="1"/>
              </a:ext>
            </a:extLst>
          </p:cNvPr>
          <p:cNvSpPr txBox="1"/>
          <p:nvPr>
            <p:custDataLst>
              <p:tags r:id="rId2"/>
            </p:custDataLst>
          </p:nvPr>
        </p:nvSpPr>
        <p:spPr>
          <a:xfrm>
            <a:off x="6923228"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8" name="Slide Number Placeholder 3">
            <a:extLst>
              <a:ext uri="{FF2B5EF4-FFF2-40B4-BE49-F238E27FC236}">
                <a16:creationId xmlns:a16="http://schemas.microsoft.com/office/drawing/2014/main" id="{7D8C4927-7FA6-4481-AAB8-1182A33A8D1F}"/>
              </a:ext>
            </a:extLst>
          </p:cNvPr>
          <p:cNvSpPr>
            <a:spLocks noGrp="1"/>
          </p:cNvSpPr>
          <p:nvPr>
            <p:ph type="sldNum" sz="quarter" idx="12"/>
            <p:custDataLst>
              <p:tags r:id="rId3"/>
            </p:custDataLst>
          </p:nvPr>
        </p:nvSpPr>
        <p:spPr>
          <a:xfrm>
            <a:off x="6816943" y="4760913"/>
            <a:ext cx="2057400" cy="273844"/>
          </a:xfrm>
        </p:spPr>
        <p:txBody>
          <a:bodyPr/>
          <a:lstStyle/>
          <a:p>
            <a:fld id="{C46176A1-C3B5-4D73-9900-3329469C287D}" type="slidenum">
              <a:rPr lang="fr-CA" smtClean="0">
                <a:solidFill>
                  <a:schemeClr val="tx1"/>
                </a:solidFill>
              </a:rPr>
              <a:t>15</a:t>
            </a:fld>
            <a:endParaRPr lang="fr-CA" dirty="0">
              <a:solidFill>
                <a:schemeClr val="tx1"/>
              </a:solidFill>
            </a:endParaRPr>
          </a:p>
        </p:txBody>
      </p:sp>
    </p:spTree>
    <p:extLst>
      <p:ext uri="{BB962C8B-B14F-4D97-AF65-F5344CB8AC3E}">
        <p14:creationId xmlns:p14="http://schemas.microsoft.com/office/powerpoint/2010/main" val="62046287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1"/>
            </p:custDataLst>
          </p:nvPr>
        </p:nvSpPr>
        <p:spPr>
          <a:xfrm>
            <a:off x="1137290" y="1092994"/>
            <a:ext cx="6717056" cy="483802"/>
          </a:xfrm>
        </p:spPr>
        <p:txBody>
          <a:bodyPr anchor="t">
            <a:normAutofit fontScale="90000"/>
          </a:bodyPr>
          <a:lstStyle/>
          <a:p>
            <a:pPr algn="ctr"/>
            <a:r>
              <a:rPr lang="fr-CA" sz="3200" b="1" dirty="0">
                <a:latin typeface="Arial" panose="020B0604020202020204" pitchFamily="34" charset="0"/>
                <a:cs typeface="Arial" panose="020B0604020202020204" pitchFamily="34" charset="0"/>
              </a:rPr>
              <a:t>Voyons ce que d’autres ont à dire...</a:t>
            </a:r>
          </a:p>
        </p:txBody>
      </p:sp>
      <p:sp>
        <p:nvSpPr>
          <p:cNvPr id="3" name="Rectangle 2">
            <a:extLst>
              <a:ext uri="{FF2B5EF4-FFF2-40B4-BE49-F238E27FC236}">
                <a16:creationId xmlns:a16="http://schemas.microsoft.com/office/drawing/2014/main" id="{950034FF-46BA-47B7-B60F-B8770660E4F3}"/>
              </a:ext>
            </a:extLst>
          </p:cNvPr>
          <p:cNvSpPr/>
          <p:nvPr>
            <p:custDataLst>
              <p:tags r:id="rId2"/>
            </p:custDataLst>
          </p:nvPr>
        </p:nvSpPr>
        <p:spPr>
          <a:xfrm>
            <a:off x="1" y="0"/>
            <a:ext cx="2204357" cy="622818"/>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100" dirty="0">
                <a:latin typeface="Arial" panose="020B0604020202020204" pitchFamily="34" charset="0"/>
                <a:cs typeface="Arial" panose="020B0604020202020204" pitchFamily="34" charset="0"/>
              </a:rPr>
              <a:t>ACTIVITÉ 1</a:t>
            </a:r>
          </a:p>
        </p:txBody>
      </p:sp>
      <p:sp>
        <p:nvSpPr>
          <p:cNvPr id="7" name="TextBox 6">
            <a:extLst>
              <a:ext uri="{FF2B5EF4-FFF2-40B4-BE49-F238E27FC236}">
                <a16:creationId xmlns:a16="http://schemas.microsoft.com/office/drawing/2014/main" id="{ED4AF61C-7F06-4EB5-988A-66791D64F600}"/>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11" name="Slide Number Placeholder 3">
            <a:extLst>
              <a:ext uri="{FF2B5EF4-FFF2-40B4-BE49-F238E27FC236}">
                <a16:creationId xmlns:a16="http://schemas.microsoft.com/office/drawing/2014/main" id="{AFAE8670-6AB4-421E-92B5-DEE3C0DB0CF5}"/>
              </a:ext>
            </a:extLst>
          </p:cNvPr>
          <p:cNvSpPr>
            <a:spLocks noGrp="1"/>
          </p:cNvSpPr>
          <p:nvPr>
            <p:ph type="sldNum" sz="quarter" idx="12"/>
            <p:custDataLst>
              <p:tags r:id="rId4"/>
            </p:custDataLst>
          </p:nvPr>
        </p:nvSpPr>
        <p:spPr>
          <a:xfrm>
            <a:off x="6816943" y="4760913"/>
            <a:ext cx="2057400" cy="273844"/>
          </a:xfrm>
        </p:spPr>
        <p:txBody>
          <a:bodyPr/>
          <a:lstStyle/>
          <a:p>
            <a:fld id="{C46176A1-C3B5-4D73-9900-3329469C287D}" type="slidenum">
              <a:rPr lang="fr-CA" smtClean="0">
                <a:solidFill>
                  <a:schemeClr val="tx1"/>
                </a:solidFill>
              </a:rPr>
              <a:t>16</a:t>
            </a:fld>
            <a:endParaRPr lang="fr-CA" dirty="0">
              <a:solidFill>
                <a:schemeClr val="tx1"/>
              </a:solidFill>
            </a:endParaRPr>
          </a:p>
        </p:txBody>
      </p:sp>
      <p:pic>
        <p:nvPicPr>
          <p:cNvPr id="15" name="recording 3" descr="Illustration d'un haut-parleur">
            <a:hlinkClick r:id="" action="ppaction://media"/>
            <a:extLst>
              <a:ext uri="{FF2B5EF4-FFF2-40B4-BE49-F238E27FC236}">
                <a16:creationId xmlns:a16="http://schemas.microsoft.com/office/drawing/2014/main" id="{7268C265-0E5F-4465-9B75-7ADE16B795C4}"/>
              </a:ext>
            </a:extLst>
          </p:cNvPr>
          <p:cNvPicPr>
            <a:picLocks noChangeAspect="1"/>
          </p:cNvPicPr>
          <p:nvPr>
            <a:audioFile r:link="rId6"/>
            <p:custDataLst>
              <p:tags r:id="rId7"/>
            </p:custDataLst>
            <p:extLst>
              <p:ext uri="{DAA4B4D4-6D71-4841-9C94-3DE7FCFB9230}">
                <p14:media xmlns:p14="http://schemas.microsoft.com/office/powerpoint/2010/main" r:embed="rId5"/>
              </p:ext>
            </p:extLst>
          </p:nvPr>
        </p:nvPicPr>
        <p:blipFill>
          <a:blip r:embed="rId16"/>
          <a:stretch>
            <a:fillRect/>
          </a:stretch>
        </p:blipFill>
        <p:spPr>
          <a:xfrm>
            <a:off x="757599" y="1927555"/>
            <a:ext cx="2050421" cy="2050421"/>
          </a:xfrm>
          <a:prstGeom prst="rect">
            <a:avLst/>
          </a:prstGeom>
        </p:spPr>
      </p:pic>
      <p:pic>
        <p:nvPicPr>
          <p:cNvPr id="16" name="recording 4" descr="Illustration d'un haut-parleur">
            <a:hlinkClick r:id="" action="ppaction://media"/>
            <a:extLst>
              <a:ext uri="{FF2B5EF4-FFF2-40B4-BE49-F238E27FC236}">
                <a16:creationId xmlns:a16="http://schemas.microsoft.com/office/drawing/2014/main" id="{5F052FBA-CFDC-47F6-9209-AC767A57605D}"/>
              </a:ext>
            </a:extLst>
          </p:cNvPr>
          <p:cNvPicPr>
            <a:picLocks noChangeAspect="1"/>
          </p:cNvPicPr>
          <p:nvPr>
            <a:audioFile r:link="rId9"/>
            <p:custDataLst>
              <p:tags r:id="rId10"/>
            </p:custDataLst>
            <p:extLst>
              <p:ext uri="{DAA4B4D4-6D71-4841-9C94-3DE7FCFB9230}">
                <p14:media xmlns:p14="http://schemas.microsoft.com/office/powerpoint/2010/main" r:embed="rId8"/>
              </p:ext>
            </p:extLst>
          </p:nvPr>
        </p:nvPicPr>
        <p:blipFill>
          <a:blip r:embed="rId16"/>
          <a:stretch>
            <a:fillRect/>
          </a:stretch>
        </p:blipFill>
        <p:spPr>
          <a:xfrm>
            <a:off x="3585083" y="1892403"/>
            <a:ext cx="2050419" cy="2050419"/>
          </a:xfrm>
          <a:prstGeom prst="rect">
            <a:avLst/>
          </a:prstGeom>
        </p:spPr>
      </p:pic>
      <p:pic>
        <p:nvPicPr>
          <p:cNvPr id="17" name="recording 5" descr="Illustration d'un haut-parleur">
            <a:hlinkClick r:id="" action="ppaction://media"/>
            <a:extLst>
              <a:ext uri="{FF2B5EF4-FFF2-40B4-BE49-F238E27FC236}">
                <a16:creationId xmlns:a16="http://schemas.microsoft.com/office/drawing/2014/main" id="{D0ED399A-85A4-415D-B89E-9C4FD17C0447}"/>
              </a:ext>
            </a:extLst>
          </p:cNvPr>
          <p:cNvPicPr>
            <a:picLocks noChangeAspect="1"/>
          </p:cNvPicPr>
          <p:nvPr>
            <a:audioFile r:link="rId12"/>
            <p:custDataLst>
              <p:tags r:id="rId13"/>
            </p:custDataLst>
            <p:extLst>
              <p:ext uri="{DAA4B4D4-6D71-4841-9C94-3DE7FCFB9230}">
                <p14:media xmlns:p14="http://schemas.microsoft.com/office/powerpoint/2010/main" r:embed="rId11"/>
              </p:ext>
            </p:extLst>
          </p:nvPr>
        </p:nvPicPr>
        <p:blipFill>
          <a:blip r:embed="rId16"/>
          <a:stretch>
            <a:fillRect/>
          </a:stretch>
        </p:blipFill>
        <p:spPr>
          <a:xfrm>
            <a:off x="6368313" y="1857251"/>
            <a:ext cx="2120725" cy="2120725"/>
          </a:xfrm>
          <a:prstGeom prst="rect">
            <a:avLst/>
          </a:prstGeom>
        </p:spPr>
      </p:pic>
    </p:spTree>
    <p:extLst>
      <p:ext uri="{BB962C8B-B14F-4D97-AF65-F5344CB8AC3E}">
        <p14:creationId xmlns:p14="http://schemas.microsoft.com/office/powerpoint/2010/main" val="7116789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indefinite"/>
                            </p:stCondLst>
                          </p:cTn>
                        </p:par>
                      </p:childTnLst>
                    </p:cTn>
                  </p:par>
                  <p:par>
                    <p:cTn id="5" fill="hold" nodeType="clickPar">
                      <p:stCondLst>
                        <p:cond delay="indefinite"/>
                      </p:stCondLst>
                      <p:childTnLst>
                        <p:par>
                          <p:cTn id="6" fill="hold" nodeType="withGroup">
                            <p:stCondLst>
                              <p:cond delay="indefinite"/>
                            </p:stCond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6200" fill="hold"/>
                                        <p:tgtEl>
                                          <p:spTgt spid="15"/>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4158" fill="hold"/>
                                        <p:tgtEl>
                                          <p:spTgt spid="16"/>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3398"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15"/>
                </p:tgtEl>
              </p:cMediaNode>
            </p:audio>
            <p:audio>
              <p:cMediaNode vol="80000">
                <p:cTn id="20" fill="hold" display="0">
                  <p:stCondLst>
                    <p:cond delay="indefinite"/>
                  </p:stCondLst>
                  <p:endCondLst>
                    <p:cond evt="onStopAudio" delay="0">
                      <p:tgtEl>
                        <p:sldTgt/>
                      </p:tgtEl>
                    </p:cond>
                  </p:endCondLst>
                </p:cTn>
                <p:tgtEl>
                  <p:spTgt spid="16"/>
                </p:tgtEl>
              </p:cMediaNode>
            </p:audio>
            <p:audio>
              <p:cMediaNode vol="80000">
                <p:cTn id="21" fill="hold" display="0">
                  <p:stCondLst>
                    <p:cond delay="indefinite"/>
                  </p:stCondLst>
                  <p:endCondLst>
                    <p:cond evt="onStopAudio" delay="0">
                      <p:tgtEl>
                        <p:sldTgt/>
                      </p:tgtEl>
                    </p:cond>
                  </p:endCondLst>
                </p:cTn>
                <p:tgtEl>
                  <p:spTgt spid="17"/>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1"/>
            </p:custDataLst>
          </p:nvPr>
        </p:nvSpPr>
        <p:spPr>
          <a:xfrm>
            <a:off x="2423709" y="202003"/>
            <a:ext cx="6019800" cy="583406"/>
          </a:xfrm>
        </p:spPr>
        <p:txBody>
          <a:bodyPr anchor="t">
            <a:normAutofit fontScale="90000"/>
          </a:bodyPr>
          <a:lstStyle/>
          <a:p>
            <a:pPr algn="ctr"/>
            <a:r>
              <a:rPr lang="fr-CA" sz="3200" b="1" dirty="0">
                <a:latin typeface="Arial" panose="020B0604020202020204" pitchFamily="34" charset="0"/>
                <a:cs typeface="Arial" panose="020B0604020202020204" pitchFamily="34" charset="0"/>
              </a:rPr>
              <a:t>Aperçu de vos objectifs SMART</a:t>
            </a:r>
          </a:p>
        </p:txBody>
      </p:sp>
      <p:sp>
        <p:nvSpPr>
          <p:cNvPr id="3" name="Rectangle 2">
            <a:extLst>
              <a:ext uri="{FF2B5EF4-FFF2-40B4-BE49-F238E27FC236}">
                <a16:creationId xmlns:a16="http://schemas.microsoft.com/office/drawing/2014/main" id="{DC067546-EC97-43D6-BD43-AE4CC79F5832}"/>
              </a:ext>
            </a:extLst>
          </p:cNvPr>
          <p:cNvSpPr/>
          <p:nvPr>
            <p:custDataLst>
              <p:tags r:id="rId2"/>
            </p:custDataLst>
          </p:nvPr>
        </p:nvSpPr>
        <p:spPr>
          <a:xfrm>
            <a:off x="1" y="0"/>
            <a:ext cx="2204357" cy="622818"/>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CA" sz="2100" dirty="0">
                <a:latin typeface="Arial" panose="020B0604020202020204" pitchFamily="34" charset="0"/>
                <a:cs typeface="Arial" panose="020B0604020202020204" pitchFamily="34" charset="0"/>
              </a:rPr>
              <a:t>ACTIVITÉ 2 </a:t>
            </a:r>
          </a:p>
        </p:txBody>
      </p:sp>
      <p:sp>
        <p:nvSpPr>
          <p:cNvPr id="9" name="TextBox 8">
            <a:extLst>
              <a:ext uri="{FF2B5EF4-FFF2-40B4-BE49-F238E27FC236}">
                <a16:creationId xmlns:a16="http://schemas.microsoft.com/office/drawing/2014/main" id="{88A3ACF3-F0E0-465A-894F-0A79663919C0}"/>
              </a:ext>
              <a:ext uri="{C183D7F6-B498-43B3-948B-1728B52AA6E4}">
                <adec:decorative xmlns:adec="http://schemas.microsoft.com/office/drawing/2017/decorative" val="1"/>
              </a:ext>
            </a:extLst>
          </p:cNvPr>
          <p:cNvSpPr txBox="1"/>
          <p:nvPr>
            <p:custDataLst>
              <p:tags r:id="rId3"/>
            </p:custDataLst>
          </p:nvPr>
        </p:nvSpPr>
        <p:spPr>
          <a:xfrm>
            <a:off x="7286676"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6" name="Slide Number Placeholder 3">
            <a:extLst>
              <a:ext uri="{FF2B5EF4-FFF2-40B4-BE49-F238E27FC236}">
                <a16:creationId xmlns:a16="http://schemas.microsoft.com/office/drawing/2014/main" id="{F94B4B98-E7C7-41AB-9DB8-FA8D511BD976}"/>
              </a:ext>
            </a:extLst>
          </p:cNvPr>
          <p:cNvSpPr>
            <a:spLocks noGrp="1"/>
          </p:cNvSpPr>
          <p:nvPr>
            <p:ph type="sldNum" sz="quarter" idx="12"/>
            <p:custDataLst>
              <p:tags r:id="rId4"/>
            </p:custDataLst>
          </p:nvPr>
        </p:nvSpPr>
        <p:spPr>
          <a:xfrm>
            <a:off x="6816943" y="4760913"/>
            <a:ext cx="2057400" cy="273844"/>
          </a:xfrm>
        </p:spPr>
        <p:txBody>
          <a:bodyPr/>
          <a:lstStyle/>
          <a:p>
            <a:fld id="{C46176A1-C3B5-4D73-9900-3329469C287D}" type="slidenum">
              <a:rPr lang="fr-CA" smtClean="0">
                <a:solidFill>
                  <a:schemeClr val="tx1"/>
                </a:solidFill>
              </a:rPr>
              <a:t>17</a:t>
            </a:fld>
            <a:endParaRPr lang="fr-CA" dirty="0">
              <a:solidFill>
                <a:schemeClr val="tx1"/>
              </a:solidFill>
            </a:endParaRPr>
          </a:p>
        </p:txBody>
      </p:sp>
      <p:pic>
        <p:nvPicPr>
          <p:cNvPr id="7" name="Picture 6" descr="Illustration de la feuille de travail permettant d'établir des objectifs SMART">
            <a:extLst>
              <a:ext uri="{FF2B5EF4-FFF2-40B4-BE49-F238E27FC236}">
                <a16:creationId xmlns:a16="http://schemas.microsoft.com/office/drawing/2014/main" id="{A28E7B11-49D7-435C-9B0D-108B853D7A79}"/>
              </a:ext>
            </a:extLst>
          </p:cNvPr>
          <p:cNvPicPr>
            <a:picLocks noChangeAspect="1"/>
          </p:cNvPicPr>
          <p:nvPr/>
        </p:nvPicPr>
        <p:blipFill rotWithShape="1">
          <a:blip r:embed="rId7">
            <a:extLst>
              <a:ext uri="{28A0092B-C50C-407E-A947-70E740481C1C}">
                <a14:useLocalDpi xmlns:a14="http://schemas.microsoft.com/office/drawing/2010/main" val="0"/>
              </a:ext>
            </a:extLst>
          </a:blip>
          <a:srcRect t="688" b="42622"/>
          <a:stretch/>
        </p:blipFill>
        <p:spPr>
          <a:xfrm>
            <a:off x="1857325" y="1151272"/>
            <a:ext cx="5429350" cy="3983175"/>
          </a:xfrm>
          <a:prstGeom prst="rect">
            <a:avLst/>
          </a:prstGeom>
          <a:effectLst>
            <a:outerShdw blurRad="50800" dist="38100" dir="16200000" rotWithShape="0">
              <a:prstClr val="black">
                <a:alpha val="40000"/>
              </a:prstClr>
            </a:outerShdw>
          </a:effectLst>
        </p:spPr>
      </p:pic>
    </p:spTree>
    <p:extLst>
      <p:ext uri="{BB962C8B-B14F-4D97-AF65-F5344CB8AC3E}">
        <p14:creationId xmlns:p14="http://schemas.microsoft.com/office/powerpoint/2010/main" val="97539809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96F4AA1-1925-4F94-AD95-A525824BA4AF}"/>
              </a:ext>
              <a:ext uri="{C183D7F6-B498-43B3-948B-1728B52AA6E4}">
                <adec:decorative xmlns:adec="http://schemas.microsoft.com/office/drawing/2017/decorative" val="1"/>
              </a:ext>
            </a:extLst>
          </p:cNvPr>
          <p:cNvSpPr/>
          <p:nvPr>
            <p:custDataLst>
              <p:tags r:id="rId1"/>
            </p:custDataLst>
          </p:nvPr>
        </p:nvSpPr>
        <p:spPr>
          <a:xfrm>
            <a:off x="0" y="0"/>
            <a:ext cx="9144000" cy="51435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1013" dirty="0"/>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2"/>
            </p:custDataLst>
          </p:nvPr>
        </p:nvSpPr>
        <p:spPr>
          <a:xfrm>
            <a:off x="791308" y="1650620"/>
            <a:ext cx="7561385" cy="2381796"/>
          </a:xfrm>
        </p:spPr>
        <p:txBody>
          <a:bodyPr anchor="t">
            <a:normAutofit/>
          </a:bodyPr>
          <a:lstStyle/>
          <a:p>
            <a:r>
              <a:rPr lang="fr-CA" sz="4950" dirty="0">
                <a:ln w="0"/>
                <a:effectLst>
                  <a:outerShdw blurRad="38100" dist="19050" dir="2700000" algn="tl" rotWithShape="0">
                    <a:schemeClr val="dk1">
                      <a:alpha val="40000"/>
                    </a:schemeClr>
                  </a:outerShdw>
                </a:effectLst>
                <a:latin typeface="Arial Black" panose="020B0A04020102020204" pitchFamily="34" charset="0"/>
                <a:cs typeface="Arial" panose="020B0604020202020204" pitchFamily="34" charset="0"/>
              </a:rPr>
              <a:t>Qu’avez-vous appris aujourd’hui?</a:t>
            </a:r>
          </a:p>
        </p:txBody>
      </p:sp>
      <p:sp>
        <p:nvSpPr>
          <p:cNvPr id="4" name="Slide Number Placeholder 3">
            <a:extLst>
              <a:ext uri="{FF2B5EF4-FFF2-40B4-BE49-F238E27FC236}">
                <a16:creationId xmlns:a16="http://schemas.microsoft.com/office/drawing/2014/main" id="{796C4404-A3C0-4B68-B7E4-B29D0E9A717D}"/>
              </a:ext>
            </a:extLst>
          </p:cNvPr>
          <p:cNvSpPr>
            <a:spLocks noGrp="1"/>
          </p:cNvSpPr>
          <p:nvPr>
            <p:ph type="sldNum" sz="quarter" idx="12"/>
            <p:custDataLst>
              <p:tags r:id="rId3"/>
            </p:custDataLst>
          </p:nvPr>
        </p:nvSpPr>
        <p:spPr>
          <a:xfrm>
            <a:off x="6816943" y="4760913"/>
            <a:ext cx="2057400" cy="273844"/>
          </a:xfrm>
        </p:spPr>
        <p:txBody>
          <a:bodyPr/>
          <a:lstStyle/>
          <a:p>
            <a:fld id="{C46176A1-C3B5-4D73-9900-3329469C287D}" type="slidenum">
              <a:rPr lang="fr-CA" smtClean="0">
                <a:solidFill>
                  <a:schemeClr val="tx1"/>
                </a:solidFill>
              </a:rPr>
              <a:t>18</a:t>
            </a:fld>
            <a:endParaRPr lang="fr-CA" dirty="0">
              <a:solidFill>
                <a:schemeClr val="tx1"/>
              </a:solidFill>
            </a:endParaRPr>
          </a:p>
        </p:txBody>
      </p:sp>
      <p:sp>
        <p:nvSpPr>
          <p:cNvPr id="5" name="TextBox 5">
            <a:extLst>
              <a:ext uri="{FF2B5EF4-FFF2-40B4-BE49-F238E27FC236}">
                <a16:creationId xmlns:a16="http://schemas.microsoft.com/office/drawing/2014/main" id="{8F837F87-3E84-4CF4-BB3F-6A88E4052C48}"/>
              </a:ext>
              <a:ext uri="{C183D7F6-B498-43B3-948B-1728B52AA6E4}">
                <adec:decorative xmlns:adec="http://schemas.microsoft.com/office/drawing/2017/decorative" val="1"/>
              </a:ext>
            </a:extLst>
          </p:cNvPr>
          <p:cNvSpPr txBox="1"/>
          <p:nvPr>
            <p:custDataLst>
              <p:tags r:id="rId4"/>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Tree>
    <p:extLst>
      <p:ext uri="{BB962C8B-B14F-4D97-AF65-F5344CB8AC3E}">
        <p14:creationId xmlns:p14="http://schemas.microsoft.com/office/powerpoint/2010/main" val="329874095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04B68-28BA-4355-8F75-8DE14B3796C9}"/>
              </a:ext>
            </a:extLst>
          </p:cNvPr>
          <p:cNvSpPr>
            <a:spLocks noGrp="1"/>
          </p:cNvSpPr>
          <p:nvPr>
            <p:ph type="title"/>
            <p:custDataLst>
              <p:tags r:id="rId1"/>
            </p:custDataLst>
          </p:nvPr>
        </p:nvSpPr>
        <p:spPr/>
        <p:txBody>
          <a:bodyPr>
            <a:normAutofit/>
          </a:bodyPr>
          <a:lstStyle/>
          <a:p>
            <a:pPr algn="ctr"/>
            <a:r>
              <a:rPr lang="fr-CA" sz="2800" b="1" dirty="0">
                <a:latin typeface="Arial" panose="020B0604020202020204" pitchFamily="34" charset="0"/>
                <a:cs typeface="Arial" panose="020B0604020202020204" pitchFamily="34" charset="0"/>
              </a:rPr>
              <a:t>Pour conclure…</a:t>
            </a:r>
          </a:p>
        </p:txBody>
      </p:sp>
      <p:sp>
        <p:nvSpPr>
          <p:cNvPr id="5" name="Content Placeholder 4">
            <a:extLst>
              <a:ext uri="{FF2B5EF4-FFF2-40B4-BE49-F238E27FC236}">
                <a16:creationId xmlns:a16="http://schemas.microsoft.com/office/drawing/2014/main" id="{44472FC8-4B9F-4CAD-913F-E58B233C360E}"/>
              </a:ext>
            </a:extLst>
          </p:cNvPr>
          <p:cNvSpPr>
            <a:spLocks noGrp="1"/>
          </p:cNvSpPr>
          <p:nvPr>
            <p:ph idx="1"/>
            <p:custDataLst>
              <p:tags r:id="rId2"/>
            </p:custDataLst>
          </p:nvPr>
        </p:nvSpPr>
        <p:spPr>
          <a:xfrm>
            <a:off x="628650" y="1062895"/>
            <a:ext cx="7886700" cy="497681"/>
          </a:xfrm>
        </p:spPr>
        <p:txBody>
          <a:bodyPr>
            <a:normAutofit/>
          </a:bodyPr>
          <a:lstStyle/>
          <a:p>
            <a:pPr marL="0" indent="0" algn="ctr">
              <a:buNone/>
            </a:pPr>
            <a:r>
              <a:rPr lang="fr-CA" sz="1400" dirty="0">
                <a:hlinkClick r:id="rId7"/>
              </a:rPr>
              <a:t>https://www.surveymonkey.com/r/GLZMNYD</a:t>
            </a:r>
            <a:endParaRPr lang="fr-CA" sz="1400" dirty="0"/>
          </a:p>
        </p:txBody>
      </p:sp>
      <p:sp>
        <p:nvSpPr>
          <p:cNvPr id="6" name="TextBox 5">
            <a:extLst>
              <a:ext uri="{FF2B5EF4-FFF2-40B4-BE49-F238E27FC236}">
                <a16:creationId xmlns:a16="http://schemas.microsoft.com/office/drawing/2014/main" id="{3BB607CC-8903-4F0A-9973-3A55D1203162}"/>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7" name="Slide Number Placeholder 3">
            <a:extLst>
              <a:ext uri="{FF2B5EF4-FFF2-40B4-BE49-F238E27FC236}">
                <a16:creationId xmlns:a16="http://schemas.microsoft.com/office/drawing/2014/main" id="{372C87EC-3155-4AB1-A717-A9A6FEFEE1BE}"/>
              </a:ext>
            </a:extLst>
          </p:cNvPr>
          <p:cNvSpPr>
            <a:spLocks noGrp="1"/>
          </p:cNvSpPr>
          <p:nvPr>
            <p:ph type="sldNum" sz="quarter" idx="12"/>
            <p:custDataLst>
              <p:tags r:id="rId4"/>
            </p:custDataLst>
          </p:nvPr>
        </p:nvSpPr>
        <p:spPr>
          <a:xfrm>
            <a:off x="6816943" y="4760913"/>
            <a:ext cx="2057400" cy="273844"/>
          </a:xfrm>
        </p:spPr>
        <p:txBody>
          <a:bodyPr/>
          <a:lstStyle/>
          <a:p>
            <a:fld id="{C46176A1-C3B5-4D73-9900-3329469C287D}" type="slidenum">
              <a:rPr lang="fr-CA" smtClean="0">
                <a:solidFill>
                  <a:schemeClr val="tx1"/>
                </a:solidFill>
              </a:rPr>
              <a:t>19</a:t>
            </a:fld>
            <a:endParaRPr lang="fr-CA" dirty="0">
              <a:solidFill>
                <a:schemeClr val="tx1"/>
              </a:solidFill>
            </a:endParaRPr>
          </a:p>
        </p:txBody>
      </p:sp>
      <p:pic>
        <p:nvPicPr>
          <p:cNvPr id="8" name="Picture 7" descr="Ateliers virtuels pour les écoles – Évaluation par les participants ">
            <a:extLst>
              <a:ext uri="{FF2B5EF4-FFF2-40B4-BE49-F238E27FC236}">
                <a16:creationId xmlns:a16="http://schemas.microsoft.com/office/drawing/2014/main" id="{DC90076B-8473-43B8-9089-3F688CF0F1E8}"/>
              </a:ext>
            </a:extLst>
          </p:cNvPr>
          <p:cNvPicPr>
            <a:picLocks noChangeAspect="1"/>
          </p:cNvPicPr>
          <p:nvPr/>
        </p:nvPicPr>
        <p:blipFill rotWithShape="1">
          <a:blip r:embed="rId8">
            <a:extLst>
              <a:ext uri="{28A0092B-C50C-407E-A947-70E740481C1C}">
                <a14:useLocalDpi xmlns:a14="http://schemas.microsoft.com/office/drawing/2010/main" val="0"/>
              </a:ext>
            </a:extLst>
          </a:blip>
          <a:srcRect l="394" t="-361" r="-394" b="5655"/>
          <a:stretch/>
        </p:blipFill>
        <p:spPr>
          <a:xfrm>
            <a:off x="2704782" y="1546860"/>
            <a:ext cx="3764131" cy="359664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47433343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4DA9B1-67FD-466C-AA71-52FFE3C85A48}"/>
              </a:ext>
              <a:ext uri="{C183D7F6-B498-43B3-948B-1728B52AA6E4}">
                <adec:decorative xmlns:adec="http://schemas.microsoft.com/office/drawing/2017/decorative" val="1"/>
              </a:ext>
            </a:extLst>
          </p:cNvPr>
          <p:cNvSpPr txBox="1"/>
          <p:nvPr>
            <p:custDataLst>
              <p:tags r:id="rId1"/>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9" name="Title 1">
            <a:extLst>
              <a:ext uri="{FF2B5EF4-FFF2-40B4-BE49-F238E27FC236}">
                <a16:creationId xmlns:a16="http://schemas.microsoft.com/office/drawing/2014/main" id="{079FEB20-D5B5-4CE5-9D94-7297FD9A2B9E}"/>
              </a:ext>
            </a:extLst>
          </p:cNvPr>
          <p:cNvSpPr txBox="1">
            <a:spLocks noGrp="1"/>
          </p:cNvSpPr>
          <p:nvPr>
            <p:ph type="title"/>
            <p:custDataLst>
              <p:tags r:id="rId2"/>
            </p:custDataLst>
          </p:nvPr>
        </p:nvSpPr>
        <p:spPr>
          <a:xfrm>
            <a:off x="2190750" y="2019996"/>
            <a:ext cx="4762500" cy="419132"/>
          </a:xfrm>
          <a:prstGeom prst="rect">
            <a:avLst/>
          </a:prstGeom>
          <a:noFill/>
          <a:ln>
            <a:noFill/>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lvl1pPr algn="ctr" defTabSz="914400" rtl="0" eaLnBrk="1" latinLnBrk="0" hangingPunct="1">
              <a:spcBef>
                <a:spcPct val="0"/>
              </a:spcBef>
              <a:buNone/>
              <a:defRPr sz="2800" b="1" i="0" kern="1200" baseline="0">
                <a:solidFill>
                  <a:srgbClr val="006FBA"/>
                </a:solidFill>
                <a:latin typeface="+mn-lt"/>
                <a:ea typeface="+mj-ea"/>
                <a:cs typeface="+mj-cs"/>
              </a:defRPr>
            </a:lvl1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3200" b="1" i="0" u="none" strike="noStrike" kern="1200" cap="none" spc="0" normalizeH="0" baseline="0" dirty="0">
                <a:ln>
                  <a:noFill/>
                </a:ln>
                <a:solidFill>
                  <a:schemeClr val="tx1">
                    <a:lumMod val="75000"/>
                    <a:lumOff val="25000"/>
                  </a:schemeClr>
                </a:solidFill>
                <a:effectLst/>
                <a:uLnTx/>
                <a:uFillTx/>
                <a:latin typeface="Arial" panose="020B0604020202020204" pitchFamily="34" charset="0"/>
                <a:cs typeface="Arial" panose="020B0604020202020204" pitchFamily="34" charset="0"/>
              </a:rPr>
              <a:t>Avertissement</a:t>
            </a:r>
          </a:p>
        </p:txBody>
      </p:sp>
    </p:spTree>
    <p:extLst>
      <p:ext uri="{BB962C8B-B14F-4D97-AF65-F5344CB8AC3E}">
        <p14:creationId xmlns:p14="http://schemas.microsoft.com/office/powerpoint/2010/main" val="339447596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7327B-7080-4DF2-A6BF-BBCB1D11471D}"/>
              </a:ext>
            </a:extLst>
          </p:cNvPr>
          <p:cNvSpPr>
            <a:spLocks noGrp="1"/>
          </p:cNvSpPr>
          <p:nvPr>
            <p:ph type="title"/>
            <p:custDataLst>
              <p:tags r:id="rId1"/>
            </p:custDataLst>
          </p:nvPr>
        </p:nvSpPr>
        <p:spPr>
          <a:xfrm>
            <a:off x="628650" y="221596"/>
            <a:ext cx="7886700" cy="411761"/>
          </a:xfrm>
        </p:spPr>
        <p:txBody>
          <a:bodyPr>
            <a:normAutofit fontScale="90000"/>
          </a:bodyPr>
          <a:lstStyle/>
          <a:p>
            <a:pPr algn="ctr"/>
            <a:r>
              <a:rPr lang="fr-CA" sz="2800" b="1" dirty="0">
                <a:latin typeface="Arial" panose="020B0604020202020204" pitchFamily="34" charset="0"/>
                <a:cs typeface="Arial" panose="020B0604020202020204" pitchFamily="34" charset="0"/>
              </a:rPr>
              <a:t>Demande d’atelier de littératie financière</a:t>
            </a:r>
          </a:p>
        </p:txBody>
      </p:sp>
      <p:sp>
        <p:nvSpPr>
          <p:cNvPr id="7" name="Text Placeholder 6">
            <a:extLst>
              <a:ext uri="{FF2B5EF4-FFF2-40B4-BE49-F238E27FC236}">
                <a16:creationId xmlns:a16="http://schemas.microsoft.com/office/drawing/2014/main" id="{CE8D0C55-160C-4A91-8BD9-83FBE46C48FC}"/>
              </a:ext>
            </a:extLst>
          </p:cNvPr>
          <p:cNvSpPr>
            <a:spLocks noGrp="1"/>
          </p:cNvSpPr>
          <p:nvPr>
            <p:ph type="body" sz="quarter" idx="15"/>
            <p:custDataLst>
              <p:tags r:id="rId2"/>
            </p:custDataLst>
          </p:nvPr>
        </p:nvSpPr>
        <p:spPr>
          <a:xfrm>
            <a:off x="2331715" y="3192888"/>
            <a:ext cx="2272940" cy="784758"/>
          </a:xfrm>
        </p:spPr>
        <p:txBody>
          <a:bodyPr>
            <a:normAutofit/>
          </a:bodyPr>
          <a:lstStyle/>
          <a:p>
            <a:pPr>
              <a:lnSpc>
                <a:spcPct val="103000"/>
              </a:lnSpc>
              <a:spcBef>
                <a:spcPts val="400"/>
              </a:spcBef>
            </a:pPr>
            <a:r>
              <a:rPr lang="fr-CA" sz="1400" dirty="0">
                <a:latin typeface="Arial" panose="020B0604020202020204" pitchFamily="34" charset="0"/>
                <a:cs typeface="Arial" panose="020B0604020202020204" pitchFamily="34" charset="0"/>
              </a:rPr>
              <a:t>Animés par des CPA bénévoles de votre région</a:t>
            </a:r>
          </a:p>
        </p:txBody>
      </p:sp>
      <p:sp>
        <p:nvSpPr>
          <p:cNvPr id="9" name="Text Placeholder 8">
            <a:extLst>
              <a:ext uri="{FF2B5EF4-FFF2-40B4-BE49-F238E27FC236}">
                <a16:creationId xmlns:a16="http://schemas.microsoft.com/office/drawing/2014/main" id="{3966D6CA-5472-47CE-A0F5-C411AD8C753A}"/>
              </a:ext>
            </a:extLst>
          </p:cNvPr>
          <p:cNvSpPr>
            <a:spLocks noGrp="1"/>
          </p:cNvSpPr>
          <p:nvPr>
            <p:ph type="body" sz="quarter" idx="17"/>
            <p:custDataLst>
              <p:tags r:id="rId3"/>
            </p:custDataLst>
          </p:nvPr>
        </p:nvSpPr>
        <p:spPr>
          <a:xfrm>
            <a:off x="4907015" y="3192888"/>
            <a:ext cx="1768106" cy="725328"/>
          </a:xfrm>
        </p:spPr>
        <p:txBody>
          <a:bodyPr>
            <a:noAutofit/>
          </a:bodyPr>
          <a:lstStyle/>
          <a:p>
            <a:pPr>
              <a:lnSpc>
                <a:spcPct val="103000"/>
              </a:lnSpc>
              <a:spcBef>
                <a:spcPts val="400"/>
              </a:spcBef>
            </a:pPr>
            <a:r>
              <a:rPr lang="fr-CA" sz="1400" dirty="0">
                <a:latin typeface="Arial" panose="020B0604020202020204" pitchFamily="34" charset="0"/>
                <a:cs typeface="Arial" panose="020B0604020202020204" pitchFamily="34" charset="0"/>
              </a:rPr>
              <a:t>Donnés en français ou en anglais</a:t>
            </a:r>
          </a:p>
        </p:txBody>
      </p:sp>
      <p:sp>
        <p:nvSpPr>
          <p:cNvPr id="11" name="Text Placeholder 10">
            <a:extLst>
              <a:ext uri="{FF2B5EF4-FFF2-40B4-BE49-F238E27FC236}">
                <a16:creationId xmlns:a16="http://schemas.microsoft.com/office/drawing/2014/main" id="{7F173F51-E094-4F43-A150-09E4250D2923}"/>
              </a:ext>
            </a:extLst>
          </p:cNvPr>
          <p:cNvSpPr>
            <a:spLocks noGrp="1"/>
          </p:cNvSpPr>
          <p:nvPr>
            <p:ph type="body" sz="quarter" idx="19"/>
            <p:custDataLst>
              <p:tags r:id="rId4"/>
            </p:custDataLst>
          </p:nvPr>
        </p:nvSpPr>
        <p:spPr>
          <a:xfrm>
            <a:off x="7113140" y="3192888"/>
            <a:ext cx="1584198" cy="598483"/>
          </a:xfrm>
        </p:spPr>
        <p:txBody>
          <a:bodyPr>
            <a:normAutofit/>
          </a:bodyPr>
          <a:lstStyle/>
          <a:p>
            <a:pPr>
              <a:lnSpc>
                <a:spcPct val="103000"/>
              </a:lnSpc>
              <a:spcBef>
                <a:spcPts val="400"/>
              </a:spcBef>
            </a:pPr>
            <a:r>
              <a:rPr lang="fr-CA" sz="1400" dirty="0">
                <a:latin typeface="Arial" panose="020B0604020202020204" pitchFamily="34" charset="0"/>
                <a:cs typeface="Arial" panose="020B0604020202020204" pitchFamily="34" charset="0"/>
              </a:rPr>
              <a:t>D’une durée de 60 minutes</a:t>
            </a:r>
          </a:p>
        </p:txBody>
      </p:sp>
      <p:sp>
        <p:nvSpPr>
          <p:cNvPr id="12" name="Slide Number Placeholder 11">
            <a:extLst>
              <a:ext uri="{FF2B5EF4-FFF2-40B4-BE49-F238E27FC236}">
                <a16:creationId xmlns:a16="http://schemas.microsoft.com/office/drawing/2014/main" id="{0AA201EC-4D6F-4149-848F-3A5E30564108}"/>
              </a:ext>
            </a:extLst>
          </p:cNvPr>
          <p:cNvSpPr>
            <a:spLocks noGrp="1"/>
          </p:cNvSpPr>
          <p:nvPr>
            <p:ph type="sldNum" sz="quarter" idx="10"/>
            <p:custDataLst>
              <p:tags r:id="rId5"/>
            </p:custDataLst>
          </p:nvPr>
        </p:nvSpPr>
        <p:spPr>
          <a:xfrm>
            <a:off x="8447646" y="4767263"/>
            <a:ext cx="444150" cy="273844"/>
          </a:xfrm>
        </p:spPr>
        <p:txBody>
          <a:bodyPr/>
          <a:lstStyle/>
          <a:p>
            <a:pPr marL="0" marR="0" lvl="0" indent="0" algn="l" defTabSz="685800" rtl="0" eaLnBrk="1" fontAlgn="auto" latinLnBrk="0" hangingPunct="1">
              <a:lnSpc>
                <a:spcPct val="100000"/>
              </a:lnSpc>
              <a:spcBef>
                <a:spcPct val="0"/>
              </a:spcBef>
              <a:spcAft>
                <a:spcPct val="0"/>
              </a:spcAft>
              <a:buClrTx/>
              <a:buSzTx/>
              <a:buFontTx/>
              <a:buNone/>
              <a:defRPr/>
            </a:pPr>
            <a:fld id="{1E5AF513-F809-4CC4-A1A4-59522C351C3B}" type="slidenum">
              <a:rPr kumimoji="0" lang="fr-CA" sz="900" b="0" i="0" u="none" strike="noStrike" kern="1200" cap="none" spc="0" normalizeH="0" baseline="0" smtClean="0">
                <a:ln>
                  <a:noFill/>
                </a:ln>
                <a:solidFill>
                  <a:srgbClr val="545356"/>
                </a:solidFill>
                <a:effectLst/>
                <a:uLnTx/>
                <a:uFillTx/>
                <a:latin typeface="Arial"/>
                <a:ea typeface="+mn-ea"/>
                <a:cs typeface="+mn-cs"/>
              </a:rPr>
              <a:pPr marL="0" marR="0" lvl="0" indent="0" algn="l" defTabSz="685800" rtl="0" eaLnBrk="1" fontAlgn="auto" latinLnBrk="0" hangingPunct="1">
                <a:lnSpc>
                  <a:spcPct val="100000"/>
                </a:lnSpc>
                <a:spcBef>
                  <a:spcPct val="0"/>
                </a:spcBef>
                <a:spcAft>
                  <a:spcPct val="0"/>
                </a:spcAft>
                <a:buClrTx/>
                <a:buSzTx/>
                <a:buFontTx/>
                <a:buNone/>
                <a:defRPr/>
              </a:pPr>
              <a:t>20</a:t>
            </a:fld>
            <a:endParaRPr kumimoji="0" lang="fr-CA" sz="900" b="0" i="0" u="none" strike="noStrike" kern="1200" cap="none" spc="0" normalizeH="0" baseline="0" dirty="0">
              <a:ln>
                <a:noFill/>
              </a:ln>
              <a:solidFill>
                <a:srgbClr val="545356"/>
              </a:solidFill>
              <a:effectLst/>
              <a:uLnTx/>
              <a:uFillTx/>
              <a:latin typeface="Arial"/>
              <a:ea typeface="+mn-ea"/>
              <a:cs typeface="+mn-cs"/>
            </a:endParaRPr>
          </a:p>
        </p:txBody>
      </p:sp>
      <p:sp>
        <p:nvSpPr>
          <p:cNvPr id="5" name="Text Placeholder 4">
            <a:extLst>
              <a:ext uri="{FF2B5EF4-FFF2-40B4-BE49-F238E27FC236}">
                <a16:creationId xmlns:a16="http://schemas.microsoft.com/office/drawing/2014/main" id="{FF5DAAFD-E58C-401C-9B85-5A68CB4D169A}"/>
              </a:ext>
            </a:extLst>
          </p:cNvPr>
          <p:cNvSpPr>
            <a:spLocks noGrp="1"/>
          </p:cNvSpPr>
          <p:nvPr>
            <p:ph type="body" sz="quarter" idx="13"/>
            <p:custDataLst>
              <p:tags r:id="rId6"/>
            </p:custDataLst>
          </p:nvPr>
        </p:nvSpPr>
        <p:spPr>
          <a:xfrm>
            <a:off x="389001" y="3193222"/>
            <a:ext cx="1584198" cy="314162"/>
          </a:xfrm>
        </p:spPr>
        <p:txBody>
          <a:bodyPr>
            <a:normAutofit/>
          </a:bodyPr>
          <a:lstStyle/>
          <a:p>
            <a:pPr>
              <a:lnSpc>
                <a:spcPct val="103000"/>
              </a:lnSpc>
              <a:spcBef>
                <a:spcPts val="400"/>
              </a:spcBef>
            </a:pPr>
            <a:r>
              <a:rPr lang="fr-CA" sz="1400" dirty="0">
                <a:latin typeface="Arial" panose="020B0604020202020204" pitchFamily="34" charset="0"/>
                <a:cs typeface="Arial" panose="020B0604020202020204" pitchFamily="34" charset="0"/>
              </a:rPr>
              <a:t>Sans frais</a:t>
            </a:r>
          </a:p>
        </p:txBody>
      </p:sp>
      <p:sp>
        <p:nvSpPr>
          <p:cNvPr id="3" name="TextBox 2">
            <a:extLst>
              <a:ext uri="{FF2B5EF4-FFF2-40B4-BE49-F238E27FC236}">
                <a16:creationId xmlns:a16="http://schemas.microsoft.com/office/drawing/2014/main" id="{FC848D56-C46A-4F63-B614-FD01F7D31B16}"/>
              </a:ext>
            </a:extLst>
          </p:cNvPr>
          <p:cNvSpPr txBox="1"/>
          <p:nvPr>
            <p:custDataLst>
              <p:tags r:id="rId7"/>
            </p:custDataLst>
          </p:nvPr>
        </p:nvSpPr>
        <p:spPr>
          <a:xfrm>
            <a:off x="372288" y="666019"/>
            <a:ext cx="8477794"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lang="fr-CA" sz="1600" dirty="0">
                <a:effectLst/>
                <a:latin typeface="Arial" panose="020B0604020202020204" pitchFamily="34" charset="0"/>
                <a:cs typeface="Arial" panose="020B0604020202020204" pitchFamily="34" charset="0"/>
              </a:rPr>
              <a:t>Les ateliers de littératie financière proposés par CPA Canada permettent aux participants d’acquérir les compétences, les connaissances et la confiance nécessaires pour prendre de bonnes décisions financières, adaptées à leur situation.</a:t>
            </a:r>
            <a:endParaRPr kumimoji="0" lang="fr-CA" sz="1600" b="0" i="0" u="none" strike="noStrike" kern="1200" cap="none" spc="0" normalizeH="0" baseline="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5BD88B58-A0B4-4548-8237-2DC57AE4509C}"/>
              </a:ext>
            </a:extLst>
          </p:cNvPr>
          <p:cNvSpPr txBox="1"/>
          <p:nvPr>
            <p:custDataLst>
              <p:tags r:id="rId8"/>
            </p:custDataLst>
          </p:nvPr>
        </p:nvSpPr>
        <p:spPr>
          <a:xfrm>
            <a:off x="685333" y="3859437"/>
            <a:ext cx="80210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fr-CA" sz="1800" b="0" i="0" u="none" strike="noStrike" kern="1200" cap="none" spc="0" normalizeH="0" baseline="0" dirty="0">
                <a:ln>
                  <a:noFill/>
                </a:ln>
                <a:solidFill>
                  <a:srgbClr val="000000"/>
                </a:solidFill>
                <a:effectLst/>
                <a:uLnTx/>
                <a:uFillTx/>
                <a:latin typeface="Arial"/>
                <a:ea typeface="+mn-ea"/>
                <a:cs typeface="+mn-cs"/>
              </a:rPr>
              <a:t>Si vous voulez qu’un ou une CPA bénévole donne un atelier aux élèves de votre école ou aux membres de votre organisation, consultez la page </a:t>
            </a:r>
            <a:r>
              <a:rPr kumimoji="0" lang="fr-CA" sz="1800" b="0" i="0" u="none" strike="noStrike" kern="1200" cap="none" spc="0" normalizeH="0" baseline="0" dirty="0">
                <a:ln>
                  <a:noFill/>
                </a:ln>
                <a:solidFill>
                  <a:srgbClr val="545356"/>
                </a:solidFill>
                <a:effectLst/>
                <a:uLnTx/>
                <a:uFillTx/>
                <a:latin typeface="Arial"/>
                <a:ea typeface="+mn-ea"/>
                <a:cs typeface="+mn-cs"/>
                <a:hlinkClick r:id="rId17"/>
              </a:rPr>
              <a:t>cpacanada.ca/atelierlitfin</a:t>
            </a:r>
            <a:r>
              <a:rPr kumimoji="0" lang="fr-CA" sz="1800" b="0" i="0" u="none" strike="noStrike" kern="1200" cap="none" spc="0" normalizeH="0" baseline="0" dirty="0">
                <a:ln>
                  <a:noFill/>
                </a:ln>
                <a:solidFill>
                  <a:srgbClr val="545356"/>
                </a:solidFill>
                <a:effectLst/>
                <a:uLnTx/>
                <a:uFillTx/>
                <a:latin typeface="Arial"/>
                <a:ea typeface="+mn-ea"/>
                <a:cs typeface="+mn-cs"/>
              </a:rPr>
              <a:t> </a:t>
            </a:r>
            <a:r>
              <a:rPr kumimoji="0" lang="fr-CA" sz="1800" b="0" i="0" u="none" strike="noStrike" kern="1200" cap="none" spc="0" normalizeH="0" baseline="0" dirty="0">
                <a:ln>
                  <a:noFill/>
                </a:ln>
                <a:solidFill>
                  <a:srgbClr val="000000"/>
                </a:solidFill>
                <a:effectLst/>
                <a:uLnTx/>
                <a:uFillTx/>
                <a:latin typeface="Arial"/>
                <a:ea typeface="+mn-ea"/>
                <a:cs typeface="+mn-cs"/>
              </a:rPr>
              <a:t>et soumettez une demande.</a:t>
            </a:r>
          </a:p>
        </p:txBody>
      </p:sp>
      <p:pic>
        <p:nvPicPr>
          <p:cNvPr id="23" name="Picture Placeholder 13" descr="Dollar with solid fill">
            <a:extLst>
              <a:ext uri="{FF2B5EF4-FFF2-40B4-BE49-F238E27FC236}">
                <a16:creationId xmlns:a16="http://schemas.microsoft.com/office/drawing/2014/main" id="{0DA6A9C2-EC4E-4BD8-B4AD-57391EA859EC}"/>
              </a:ext>
            </a:extLst>
          </p:cNvPr>
          <p:cNvPicPr>
            <a:picLocks noGrp="1" noChangeAspect="1"/>
          </p:cNvPicPr>
          <p:nvPr>
            <p:ph type="pic" sz="quarter" idx="12"/>
            <p:custDataLst>
              <p:tags r:id="rId9"/>
            </p:custDataLst>
          </p:nvPr>
        </p:nvPicPr>
        <p:blipFill rotWithShape="1">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l="176" r="176"/>
          <a:stretch/>
        </p:blipFill>
        <p:spPr>
          <a:xfrm>
            <a:off x="676275" y="1906525"/>
            <a:ext cx="1009650" cy="1013222"/>
          </a:xfrm>
        </p:spPr>
      </p:pic>
      <p:pic>
        <p:nvPicPr>
          <p:cNvPr id="24" name="Picture Placeholder 15" descr="Plusieurs mains disposées en cercle, représentant le bénévolat et l'entraide">
            <a:extLst>
              <a:ext uri="{FF2B5EF4-FFF2-40B4-BE49-F238E27FC236}">
                <a16:creationId xmlns:a16="http://schemas.microsoft.com/office/drawing/2014/main" id="{8284167E-DEB9-41C4-B96D-D74940CEACB9}"/>
              </a:ext>
            </a:extLst>
          </p:cNvPr>
          <p:cNvPicPr>
            <a:picLocks noGrp="1" noChangeAspect="1"/>
          </p:cNvPicPr>
          <p:nvPr>
            <p:ph type="pic" sz="quarter" idx="14"/>
            <p:custDataLst>
              <p:tags r:id="rId10"/>
            </p:custDataLst>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rcRect t="2931" b="2931"/>
          <a:stretch/>
        </p:blipFill>
        <p:spPr>
          <a:xfrm>
            <a:off x="2912849" y="1906191"/>
            <a:ext cx="1076325" cy="1013222"/>
          </a:xfrm>
        </p:spPr>
      </p:pic>
      <p:pic>
        <p:nvPicPr>
          <p:cNvPr id="25" name="Picture Placeholder 17" descr="Icône Clavardage représentant deux phylactères">
            <a:extLst>
              <a:ext uri="{FF2B5EF4-FFF2-40B4-BE49-F238E27FC236}">
                <a16:creationId xmlns:a16="http://schemas.microsoft.com/office/drawing/2014/main" id="{786DD0D7-8263-4C2A-B5D2-C7C68883992E}"/>
              </a:ext>
            </a:extLst>
          </p:cNvPr>
          <p:cNvPicPr>
            <a:picLocks noGrp="1" noChangeAspect="1"/>
          </p:cNvPicPr>
          <p:nvPr>
            <p:ph type="pic" sz="quarter" idx="16"/>
            <p:custDataLst>
              <p:tags r:id="rId11"/>
            </p:custDataLst>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rcRect t="2029" b="2029"/>
          <a:stretch/>
        </p:blipFill>
        <p:spPr>
          <a:xfrm>
            <a:off x="5226844" y="1906191"/>
            <a:ext cx="1056085" cy="1013222"/>
          </a:xfrm>
        </p:spPr>
      </p:pic>
      <p:pic>
        <p:nvPicPr>
          <p:cNvPr id="26" name="Picture Placeholder 19" descr="Icône Chronomètre">
            <a:extLst>
              <a:ext uri="{FF2B5EF4-FFF2-40B4-BE49-F238E27FC236}">
                <a16:creationId xmlns:a16="http://schemas.microsoft.com/office/drawing/2014/main" id="{7C899777-DEFE-43A9-AB53-CF54E0E07811}"/>
              </a:ext>
            </a:extLst>
          </p:cNvPr>
          <p:cNvPicPr>
            <a:picLocks noGrp="1" noChangeAspect="1"/>
          </p:cNvPicPr>
          <p:nvPr>
            <p:ph type="pic" sz="quarter" idx="18"/>
            <p:custDataLst>
              <p:tags r:id="rId12"/>
            </p:custDataLst>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rcRect t="5815" b="5815"/>
          <a:stretch/>
        </p:blipFill>
        <p:spPr>
          <a:xfrm>
            <a:off x="7321153" y="1906191"/>
            <a:ext cx="1146572" cy="1013222"/>
          </a:xfrm>
        </p:spPr>
      </p:pic>
      <p:pic>
        <p:nvPicPr>
          <p:cNvPr id="27" name="Graphic 14" descr="Signe de dollar rayé, illustrant un service gratuit">
            <a:extLst>
              <a:ext uri="{FF2B5EF4-FFF2-40B4-BE49-F238E27FC236}">
                <a16:creationId xmlns:a16="http://schemas.microsoft.com/office/drawing/2014/main" id="{62F5FA92-A31B-4E39-B021-F57A8A728A76}"/>
              </a:ext>
            </a:extLst>
          </p:cNvPr>
          <p:cNvPicPr>
            <a:picLocks noChangeAspect="1"/>
          </p:cNvPicPr>
          <p:nvPr>
            <p:custDataLst>
              <p:tags r:id="rId13"/>
            </p:custDataLst>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46926" y="1778627"/>
            <a:ext cx="1268349" cy="1268349"/>
          </a:xfrm>
          <a:prstGeom prst="rect">
            <a:avLst/>
          </a:prstGeom>
        </p:spPr>
      </p:pic>
      <p:sp>
        <p:nvSpPr>
          <p:cNvPr id="29" name="TextBox 5">
            <a:extLst>
              <a:ext uri="{FF2B5EF4-FFF2-40B4-BE49-F238E27FC236}">
                <a16:creationId xmlns:a16="http://schemas.microsoft.com/office/drawing/2014/main" id="{D3966809-9E1B-41D9-B9E9-DADC6A6D0101}"/>
              </a:ext>
              <a:ext uri="{C183D7F6-B498-43B3-948B-1728B52AA6E4}">
                <adec:decorative xmlns:adec="http://schemas.microsoft.com/office/drawing/2017/decorative" val="1"/>
              </a:ext>
            </a:extLst>
          </p:cNvPr>
          <p:cNvSpPr txBox="1"/>
          <p:nvPr>
            <p:custDataLst>
              <p:tags r:id="rId14"/>
            </p:custDataLst>
          </p:nvPr>
        </p:nvSpPr>
        <p:spPr>
          <a:xfrm>
            <a:off x="6870980" y="4914263"/>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Tree>
    <p:extLst>
      <p:ext uri="{BB962C8B-B14F-4D97-AF65-F5344CB8AC3E}">
        <p14:creationId xmlns:p14="http://schemas.microsoft.com/office/powerpoint/2010/main" val="3309757570"/>
      </p:ext>
    </p:extLst>
  </p:cSld>
  <p:clrMapOvr>
    <a:masterClrMapping/>
  </p:clrMapOvr>
  <mc:AlternateContent xmlns:mc="http://schemas.openxmlformats.org/markup-compatibility/2006" xmlns:p14="http://schemas.microsoft.com/office/powerpoint/2010/main">
    <mc:Choice Requires="p14">
      <p:transition p14:dur="0"/>
    </mc:Choice>
    <mc:Fallback xmlns:p15="http://schemas.microsoft.com/office/powerpoint/2012/main"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1"/>
            </p:custDataLst>
          </p:nvPr>
        </p:nvSpPr>
        <p:spPr>
          <a:xfrm>
            <a:off x="810901" y="2990846"/>
            <a:ext cx="7561385" cy="1266589"/>
          </a:xfrm>
        </p:spPr>
        <p:txBody>
          <a:bodyPr anchor="t">
            <a:noAutofit/>
          </a:bodyPr>
          <a:lstStyle/>
          <a:p>
            <a:pPr>
              <a:spcBef>
                <a:spcPct val="0"/>
              </a:spcBef>
            </a:pPr>
            <a:r>
              <a:rPr lang="fr-CA" sz="1050" dirty="0">
                <a:solidFill>
                  <a:schemeClr val="tx1">
                    <a:lumMod val="85000"/>
                    <a:lumOff val="15000"/>
                  </a:schemeClr>
                </a:solidFill>
                <a:latin typeface="Arial" panose="020B0604020202020204" pitchFamily="34" charset="0"/>
                <a:ea typeface="Calibri" panose="020F0502020204030204" pitchFamily="34" charset="0"/>
              </a:rPr>
              <a:t>© 2021 Comptables professionnels agréés du Canada</a:t>
            </a:r>
            <a:br>
              <a:rPr lang="fr-CA" sz="1050" dirty="0">
                <a:solidFill>
                  <a:schemeClr val="tx1">
                    <a:lumMod val="85000"/>
                    <a:lumOff val="15000"/>
                  </a:schemeClr>
                </a:solidFill>
                <a:latin typeface="Arial" panose="020B0604020202020204" pitchFamily="34" charset="0"/>
                <a:ea typeface="Calibri" panose="020F0502020204030204" pitchFamily="34" charset="0"/>
              </a:rPr>
            </a:br>
            <a:r>
              <a:rPr lang="fr-CA" sz="1050" dirty="0">
                <a:solidFill>
                  <a:schemeClr val="tx1">
                    <a:lumMod val="85000"/>
                    <a:lumOff val="15000"/>
                  </a:schemeClr>
                </a:solidFill>
                <a:latin typeface="Arial" panose="020B0604020202020204" pitchFamily="34" charset="0"/>
                <a:ea typeface="Calibri" panose="020F0502020204030204" pitchFamily="34" charset="0"/>
              </a:rPr>
              <a:t>Tous droits réservés. Cette publication est protégée par des droits d’auteur et ne peut être reproduite, stockée dans un système de recherche documentaire ni transmise de quelque manière que ce soit (électroniquement, mécaniquement, par photocopie, enregistrement ou toute autre méthode) sans autorisation écrite préalable.</a:t>
            </a:r>
            <a:br>
              <a:rPr lang="fr-CA" sz="1050" dirty="0">
                <a:solidFill>
                  <a:schemeClr val="tx1">
                    <a:lumMod val="85000"/>
                    <a:lumOff val="15000"/>
                  </a:schemeClr>
                </a:solidFill>
                <a:latin typeface="Arial" panose="020B0604020202020204" pitchFamily="34" charset="0"/>
                <a:ea typeface="Calibri" panose="020F0502020204030204" pitchFamily="34" charset="0"/>
              </a:rPr>
            </a:br>
            <a:br>
              <a:rPr lang="fr-CA" sz="1050" dirty="0">
                <a:solidFill>
                  <a:schemeClr val="tx1">
                    <a:lumMod val="85000"/>
                    <a:lumOff val="15000"/>
                  </a:schemeClr>
                </a:solidFill>
                <a:latin typeface="Arial" panose="020B0604020202020204" pitchFamily="34" charset="0"/>
                <a:ea typeface="Calibri" panose="020F0502020204030204" pitchFamily="34" charset="0"/>
              </a:rPr>
            </a:br>
            <a:r>
              <a:rPr lang="fr-CA" sz="1050" dirty="0">
                <a:solidFill>
                  <a:schemeClr val="tx1">
                    <a:lumMod val="85000"/>
                    <a:lumOff val="15000"/>
                  </a:schemeClr>
                </a:solidFill>
                <a:latin typeface="Arial" panose="020B0604020202020204" pitchFamily="34" charset="0"/>
                <a:ea typeface="Calibri" panose="020F0502020204030204" pitchFamily="34" charset="0"/>
              </a:rPr>
              <a:t>Pour toute question relative à cette autorisation, veuillez écrire à </a:t>
            </a:r>
            <a:r>
              <a:rPr lang="fr-CA" sz="1050" dirty="0">
                <a:solidFill>
                  <a:schemeClr val="tx1">
                    <a:lumMod val="85000"/>
                    <a:lumOff val="15000"/>
                  </a:schemeClr>
                </a:solidFill>
                <a:latin typeface="Arial" panose="020B0604020202020204" pitchFamily="34" charset="0"/>
                <a:ea typeface="Calibri" panose="020F0502020204030204" pitchFamily="34" charset="0"/>
                <a:hlinkClick r:id="rId7"/>
              </a:rPr>
              <a:t>litteratiefinanciere@cpacanada.ca</a:t>
            </a:r>
            <a:r>
              <a:rPr lang="fr-CA" sz="1050" dirty="0">
                <a:solidFill>
                  <a:schemeClr val="tx1">
                    <a:lumMod val="85000"/>
                    <a:lumOff val="15000"/>
                  </a:schemeClr>
                </a:solidFill>
                <a:latin typeface="Arial" panose="020B0604020202020204" pitchFamily="34" charset="0"/>
                <a:ea typeface="Calibri" panose="020F0502020204030204" pitchFamily="34" charset="0"/>
              </a:rPr>
              <a:t>.</a:t>
            </a:r>
          </a:p>
        </p:txBody>
      </p:sp>
      <p:sp>
        <p:nvSpPr>
          <p:cNvPr id="3" name="Slide Number Placeholder 2">
            <a:extLst>
              <a:ext uri="{FF2B5EF4-FFF2-40B4-BE49-F238E27FC236}">
                <a16:creationId xmlns:a16="http://schemas.microsoft.com/office/drawing/2014/main" id="{457F8959-E437-4803-B482-1C62087D00DE}"/>
              </a:ext>
            </a:extLst>
          </p:cNvPr>
          <p:cNvSpPr>
            <a:spLocks noGrp="1"/>
          </p:cNvSpPr>
          <p:nvPr>
            <p:ph type="sldNum" sz="quarter" idx="12"/>
            <p:custDataLst>
              <p:tags r:id="rId2"/>
            </p:custDataLst>
          </p:nvPr>
        </p:nvSpPr>
        <p:spPr>
          <a:xfrm>
            <a:off x="6725737" y="4767263"/>
            <a:ext cx="2057400" cy="273844"/>
          </a:xfrm>
        </p:spPr>
        <p:txBody>
          <a:bodyPr/>
          <a:lstStyle/>
          <a:p>
            <a:pPr defTabSz="685800">
              <a:defRPr/>
            </a:pPr>
            <a:fld id="{C46176A1-C3B5-4D73-9900-3329469C287D}" type="slidenum">
              <a:rPr lang="fr-CA" smtClean="0">
                <a:solidFill>
                  <a:prstClr val="black">
                    <a:tint val="75000"/>
                  </a:prstClr>
                </a:solidFill>
                <a:latin typeface="Arial"/>
              </a:rPr>
              <a:pPr defTabSz="685800">
                <a:defRPr/>
              </a:pPr>
              <a:t>21</a:t>
            </a:fld>
            <a:endParaRPr lang="fr-CA" dirty="0">
              <a:solidFill>
                <a:prstClr val="black">
                  <a:tint val="75000"/>
                </a:prstClr>
              </a:solidFill>
              <a:latin typeface="Arial"/>
            </a:endParaRPr>
          </a:p>
        </p:txBody>
      </p:sp>
      <p:sp>
        <p:nvSpPr>
          <p:cNvPr id="9" name="Title 1">
            <a:extLst>
              <a:ext uri="{FF2B5EF4-FFF2-40B4-BE49-F238E27FC236}">
                <a16:creationId xmlns:a16="http://schemas.microsoft.com/office/drawing/2014/main" id="{2C650112-36F2-4475-9419-D1D6456C6639}"/>
              </a:ext>
            </a:extLst>
          </p:cNvPr>
          <p:cNvSpPr txBox="1"/>
          <p:nvPr>
            <p:custDataLst>
              <p:tags r:id="rId3"/>
            </p:custDataLst>
          </p:nvPr>
        </p:nvSpPr>
        <p:spPr>
          <a:xfrm>
            <a:off x="32655" y="588884"/>
            <a:ext cx="9065624"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fr-CA" sz="3300" dirty="0">
                <a:solidFill>
                  <a:schemeClr val="tx1">
                    <a:lumMod val="85000"/>
                    <a:lumOff val="15000"/>
                  </a:schemeClr>
                </a:solidFill>
                <a:latin typeface="Arial"/>
              </a:rPr>
              <a:t>Merci!</a:t>
            </a:r>
          </a:p>
        </p:txBody>
      </p:sp>
      <p:sp>
        <p:nvSpPr>
          <p:cNvPr id="11" name="TextBox 4">
            <a:extLst>
              <a:ext uri="{FF2B5EF4-FFF2-40B4-BE49-F238E27FC236}">
                <a16:creationId xmlns:a16="http://schemas.microsoft.com/office/drawing/2014/main" id="{A418E663-39C6-462D-BB43-F608ADF0DB23}"/>
              </a:ext>
            </a:extLst>
          </p:cNvPr>
          <p:cNvSpPr txBox="1"/>
          <p:nvPr/>
        </p:nvSpPr>
        <p:spPr>
          <a:xfrm>
            <a:off x="2464513" y="1526249"/>
            <a:ext cx="4803144" cy="461665"/>
          </a:xfrm>
          <a:prstGeom prst="rect">
            <a:avLst/>
          </a:prstGeom>
          <a:noFill/>
        </p:spPr>
        <p:txBody>
          <a:bodyPr wrap="square" rtlCol="0">
            <a:spAutoFit/>
          </a:bodyPr>
          <a:lstStyle/>
          <a:p>
            <a:pPr defTabSz="685800">
              <a:defRPr/>
            </a:pPr>
            <a:r>
              <a:rPr lang="fr-CA" sz="2400" dirty="0">
                <a:solidFill>
                  <a:schemeClr val="tx1">
                    <a:lumMod val="85000"/>
                    <a:lumOff val="15000"/>
                  </a:schemeClr>
                </a:solidFill>
                <a:latin typeface="Arial"/>
                <a:hlinkClick r:id="rId8" tooltip="CPA Canada Financial Literacy"/>
              </a:rPr>
              <a:t>cpacanada.ca/litteratiefinanciere</a:t>
            </a:r>
            <a:endParaRPr lang="fr-CA" sz="2400" dirty="0">
              <a:solidFill>
                <a:schemeClr val="tx1">
                  <a:lumMod val="85000"/>
                  <a:lumOff val="15000"/>
                </a:schemeClr>
              </a:solidFill>
              <a:latin typeface="Arial"/>
            </a:endParaRPr>
          </a:p>
        </p:txBody>
      </p:sp>
      <p:pic>
        <p:nvPicPr>
          <p:cNvPr id="12" name="Graphic 5" descr="Symbole représentant Internet">
            <a:extLst>
              <a:ext uri="{FF2B5EF4-FFF2-40B4-BE49-F238E27FC236}">
                <a16:creationId xmlns:a16="http://schemas.microsoft.com/office/drawing/2014/main" id="{03E9BCA5-626D-4F26-89A0-79E572BA044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578074" y="1405892"/>
            <a:ext cx="693573" cy="685800"/>
          </a:xfrm>
          <a:prstGeom prst="rect">
            <a:avLst/>
          </a:prstGeom>
        </p:spPr>
      </p:pic>
      <p:pic>
        <p:nvPicPr>
          <p:cNvPr id="13" name="Graphic 6" descr="Icône d'une enveloppe">
            <a:extLst>
              <a:ext uri="{FF2B5EF4-FFF2-40B4-BE49-F238E27FC236}">
                <a16:creationId xmlns:a16="http://schemas.microsoft.com/office/drawing/2014/main" id="{D6AFEFF8-5568-42D8-AC72-0B892D74945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1578074" y="2091692"/>
            <a:ext cx="693573" cy="685800"/>
          </a:xfrm>
          <a:prstGeom prst="rect">
            <a:avLst/>
          </a:prstGeom>
        </p:spPr>
      </p:pic>
      <p:sp>
        <p:nvSpPr>
          <p:cNvPr id="14" name="TextBox 7">
            <a:extLst>
              <a:ext uri="{FF2B5EF4-FFF2-40B4-BE49-F238E27FC236}">
                <a16:creationId xmlns:a16="http://schemas.microsoft.com/office/drawing/2014/main" id="{B9E6214F-5A31-4020-B210-80D0E4444AA1}"/>
              </a:ext>
            </a:extLst>
          </p:cNvPr>
          <p:cNvSpPr txBox="1"/>
          <p:nvPr/>
        </p:nvSpPr>
        <p:spPr>
          <a:xfrm>
            <a:off x="2464513" y="2215301"/>
            <a:ext cx="5140600" cy="461665"/>
          </a:xfrm>
          <a:prstGeom prst="rect">
            <a:avLst/>
          </a:prstGeom>
          <a:noFill/>
        </p:spPr>
        <p:txBody>
          <a:bodyPr wrap="square" rtlCol="0">
            <a:spAutoFit/>
          </a:bodyPr>
          <a:lstStyle/>
          <a:p>
            <a:pPr defTabSz="685800">
              <a:defRPr/>
            </a:pPr>
            <a:r>
              <a:rPr lang="fr-CA" sz="2400" dirty="0">
                <a:solidFill>
                  <a:schemeClr val="tx1">
                    <a:lumMod val="85000"/>
                    <a:lumOff val="15000"/>
                  </a:schemeClr>
                </a:solidFill>
                <a:latin typeface="Arial"/>
                <a:hlinkClick r:id="rId13" tooltip="financialliteracy@cpacanada.ca"/>
              </a:rPr>
              <a:t>litteratiefinanciere@cpacanada.ca</a:t>
            </a:r>
            <a:endParaRPr lang="fr-CA" sz="2400" dirty="0">
              <a:solidFill>
                <a:schemeClr val="tx1">
                  <a:lumMod val="85000"/>
                  <a:lumOff val="15000"/>
                </a:schemeClr>
              </a:solidFill>
              <a:latin typeface="Arial"/>
            </a:endParaRPr>
          </a:p>
        </p:txBody>
      </p:sp>
      <p:sp>
        <p:nvSpPr>
          <p:cNvPr id="15" name="TextBox 5">
            <a:extLst>
              <a:ext uri="{FF2B5EF4-FFF2-40B4-BE49-F238E27FC236}">
                <a16:creationId xmlns:a16="http://schemas.microsoft.com/office/drawing/2014/main" id="{A41B9633-04E3-4AD5-B177-53A5E4D1562F}"/>
              </a:ext>
              <a:ext uri="{C183D7F6-B498-43B3-948B-1728B52AA6E4}">
                <adec:decorative xmlns:adec="http://schemas.microsoft.com/office/drawing/2017/decorative" val="1"/>
              </a:ext>
            </a:extLst>
          </p:cNvPr>
          <p:cNvSpPr txBox="1"/>
          <p:nvPr>
            <p:custDataLst>
              <p:tags r:id="rId4"/>
            </p:custDataLst>
          </p:nvPr>
        </p:nvSpPr>
        <p:spPr>
          <a:xfrm>
            <a:off x="6773010"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Tree>
    <p:extLst>
      <p:ext uri="{BB962C8B-B14F-4D97-AF65-F5344CB8AC3E}">
        <p14:creationId xmlns:p14="http://schemas.microsoft.com/office/powerpoint/2010/main" val="337270326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4DA9B1-67FD-466C-AA71-52FFE3C85A48}"/>
              </a:ext>
              <a:ext uri="{C183D7F6-B498-43B3-948B-1728B52AA6E4}">
                <adec:decorative xmlns:adec="http://schemas.microsoft.com/office/drawing/2017/decorative" val="1"/>
              </a:ext>
            </a:extLst>
          </p:cNvPr>
          <p:cNvSpPr txBox="1"/>
          <p:nvPr>
            <p:custDataLst>
              <p:tags r:id="rId1"/>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9" name="Title 1">
            <a:extLst>
              <a:ext uri="{FF2B5EF4-FFF2-40B4-BE49-F238E27FC236}">
                <a16:creationId xmlns:a16="http://schemas.microsoft.com/office/drawing/2014/main" id="{079FEB20-D5B5-4CE5-9D94-7297FD9A2B9E}"/>
              </a:ext>
            </a:extLst>
          </p:cNvPr>
          <p:cNvSpPr txBox="1">
            <a:spLocks noGrp="1"/>
          </p:cNvSpPr>
          <p:nvPr>
            <p:ph type="title"/>
            <p:custDataLst>
              <p:tags r:id="rId2"/>
            </p:custDataLst>
          </p:nvPr>
        </p:nvSpPr>
        <p:spPr>
          <a:xfrm>
            <a:off x="2190750" y="438150"/>
            <a:ext cx="4762500" cy="419132"/>
          </a:xfrm>
          <a:prstGeom prst="rect">
            <a:avLst/>
          </a:prstGeom>
          <a:noFill/>
          <a:ln>
            <a:noFill/>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lvl1pPr algn="ctr" defTabSz="914400" rtl="0" eaLnBrk="1" latinLnBrk="0" hangingPunct="1">
              <a:spcBef>
                <a:spcPct val="0"/>
              </a:spcBef>
              <a:buNone/>
              <a:defRPr sz="2800" b="1" i="0" kern="1200" baseline="0">
                <a:solidFill>
                  <a:srgbClr val="006FBA"/>
                </a:solidFill>
                <a:latin typeface="+mn-lt"/>
                <a:ea typeface="+mj-ea"/>
                <a:cs typeface="+mj-cs"/>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fr-CA" sz="3200" b="1" i="0" u="none" strike="noStrike" kern="1200" cap="none" spc="0" normalizeH="0" baseline="0" dirty="0">
              <a:ln>
                <a:noFill/>
              </a:ln>
              <a:solidFill>
                <a:schemeClr val="tx1">
                  <a:lumMod val="75000"/>
                  <a:lumOff val="25000"/>
                </a:schemeClr>
              </a:solidFill>
              <a:effectLst/>
              <a:uLnTx/>
              <a:uFillTx/>
              <a:latin typeface="Arial" panose="020B0604020202020204" pitchFamily="34" charset="0"/>
              <a:cs typeface="Arial" panose="020B0604020202020204" pitchFamily="34" charset="0"/>
            </a:endParaRPr>
          </a:p>
        </p:txBody>
      </p:sp>
      <p:sp>
        <p:nvSpPr>
          <p:cNvPr id="10" name="Text Placeholder 1">
            <a:extLst>
              <a:ext uri="{FF2B5EF4-FFF2-40B4-BE49-F238E27FC236}">
                <a16:creationId xmlns:a16="http://schemas.microsoft.com/office/drawing/2014/main" id="{2F3C97F1-F83A-4DA0-BD82-09F65170DD7D}"/>
              </a:ext>
            </a:extLst>
          </p:cNvPr>
          <p:cNvSpPr>
            <a:spLocks noGrp="1"/>
          </p:cNvSpPr>
          <p:nvPr>
            <p:ph type="body" sz="quarter" idx="10"/>
            <p:custDataLst>
              <p:tags r:id="rId3"/>
            </p:custDataLst>
          </p:nvPr>
        </p:nvSpPr>
        <p:spPr>
          <a:xfrm>
            <a:off x="735365" y="1168340"/>
            <a:ext cx="7973737" cy="3421417"/>
          </a:xfrm>
        </p:spPr>
        <p:txBody>
          <a:bodyPr/>
          <a:lstStyle/>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Cette présentation a été conçue par CPA Canada.</a:t>
            </a:r>
          </a:p>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Les droits d’auteur appartiennent à CPA Canada. </a:t>
            </a:r>
          </a:p>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Cette présentation vise à informer les participants sur le sujet traité. </a:t>
            </a:r>
          </a:p>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Bien que l’information qui y figure soit considérée comme exacte, aucune mesure ne doit être prise à la lumière de cette seule présentation.</a:t>
            </a:r>
          </a:p>
          <a:p>
            <a:pPr marL="177800" indent="-177800">
              <a:spcBef>
                <a:spcPct val="0"/>
              </a:spcBef>
              <a:spcAft>
                <a:spcPts val="600"/>
              </a:spcAft>
            </a:pPr>
            <a:r>
              <a:rPr lang="fr-CA" altLang="en-US" sz="2000" dirty="0">
                <a:solidFill>
                  <a:schemeClr val="tx1"/>
                </a:solidFill>
                <a:latin typeface="Arial" panose="020B0604020202020204" pitchFamily="34" charset="0"/>
                <a:ea typeface="MS PGothic" panose="020B0600070205080204" pitchFamily="34" charset="-128"/>
              </a:rPr>
              <a:t>Cette présentation ne constitue en rien des services juridiques ou comptables, ni d’autres services professionnels.</a:t>
            </a:r>
          </a:p>
        </p:txBody>
      </p:sp>
    </p:spTree>
    <p:extLst>
      <p:ext uri="{BB962C8B-B14F-4D97-AF65-F5344CB8AC3E}">
        <p14:creationId xmlns:p14="http://schemas.microsoft.com/office/powerpoint/2010/main" val="394661623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CDADA61-46A8-46E0-AAAB-EEB938FD0C6D}"/>
              </a:ext>
              <a:ext uri="{C183D7F6-B498-43B3-948B-1728B52AA6E4}">
                <adec:decorative xmlns:adec="http://schemas.microsoft.com/office/drawing/2017/decorative" val="1"/>
              </a:ext>
            </a:extLst>
          </p:cNvPr>
          <p:cNvSpPr/>
          <p:nvPr>
            <p:custDataLst>
              <p:tags r:id="rId1"/>
            </p:custDataLst>
          </p:nvPr>
        </p:nvSpPr>
        <p:spPr>
          <a:xfrm>
            <a:off x="0" y="0"/>
            <a:ext cx="9144000" cy="51435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1013" dirty="0">
              <a:ln w="0"/>
              <a:solidFill>
                <a:schemeClr val="tx1"/>
              </a:solidFill>
              <a:effectLst>
                <a:outerShdw blurRad="38100" dist="19050" dir="2700000" algn="tl" rotWithShape="0">
                  <a:schemeClr val="dk1">
                    <a:alpha val="40000"/>
                  </a:schemeClr>
                </a:outerShdw>
              </a:effectLst>
            </a:endParaRPr>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2"/>
            </p:custDataLst>
          </p:nvPr>
        </p:nvSpPr>
        <p:spPr>
          <a:xfrm>
            <a:off x="1143000" y="1946189"/>
            <a:ext cx="6858000" cy="2329249"/>
          </a:xfrm>
        </p:spPr>
        <p:txBody>
          <a:bodyPr anchor="t"/>
          <a:lstStyle/>
          <a:p>
            <a:r>
              <a:rPr lang="fr-CA" dirty="0">
                <a:ln w="0"/>
                <a:latin typeface="Arial Black" panose="020B0A04020102020204" pitchFamily="34" charset="0"/>
              </a:rPr>
              <a:t>Qu’est-ce qu’un objectif?</a:t>
            </a:r>
          </a:p>
        </p:txBody>
      </p:sp>
      <p:sp>
        <p:nvSpPr>
          <p:cNvPr id="4" name="TextBox 3">
            <a:extLst>
              <a:ext uri="{FF2B5EF4-FFF2-40B4-BE49-F238E27FC236}">
                <a16:creationId xmlns:a16="http://schemas.microsoft.com/office/drawing/2014/main" id="{1A065FC3-FF35-4C9B-9D14-5A991F655C91}"/>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5" name="Slide Number Placeholder 3">
            <a:extLst>
              <a:ext uri="{FF2B5EF4-FFF2-40B4-BE49-F238E27FC236}">
                <a16:creationId xmlns:a16="http://schemas.microsoft.com/office/drawing/2014/main" id="{035083FB-73D7-4B27-8C10-35162DDB39C4}"/>
              </a:ext>
            </a:extLst>
          </p:cNvPr>
          <p:cNvSpPr>
            <a:spLocks noGrp="1"/>
          </p:cNvSpPr>
          <p:nvPr>
            <p:ph type="sldNum" sz="quarter" idx="12"/>
            <p:custDataLst>
              <p:tags r:id="rId4"/>
            </p:custDataLst>
          </p:nvPr>
        </p:nvSpPr>
        <p:spPr>
          <a:xfrm>
            <a:off x="6816943" y="4760913"/>
            <a:ext cx="2057400" cy="273844"/>
          </a:xfrm>
        </p:spPr>
        <p:txBody>
          <a:bodyPr/>
          <a:lstStyle/>
          <a:p>
            <a:fld id="{C46176A1-C3B5-4D73-9900-3329469C287D}" type="slidenum">
              <a:rPr lang="fr-CA" smtClean="0">
                <a:solidFill>
                  <a:schemeClr val="tx1"/>
                </a:solidFill>
              </a:rPr>
              <a:t>4</a:t>
            </a:fld>
            <a:endParaRPr lang="fr-CA" dirty="0">
              <a:solidFill>
                <a:schemeClr val="tx1"/>
              </a:solidFill>
            </a:endParaRPr>
          </a:p>
        </p:txBody>
      </p:sp>
    </p:spTree>
    <p:extLst>
      <p:ext uri="{BB962C8B-B14F-4D97-AF65-F5344CB8AC3E}">
        <p14:creationId xmlns:p14="http://schemas.microsoft.com/office/powerpoint/2010/main" val="99429520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72F35DD-3BF8-4871-9E1C-CE0484721BA3}"/>
              </a:ext>
              <a:ext uri="{C183D7F6-B498-43B3-948B-1728B52AA6E4}">
                <adec:decorative xmlns:adec="http://schemas.microsoft.com/office/drawing/2017/decorative" val="1"/>
              </a:ext>
            </a:extLst>
          </p:cNvPr>
          <p:cNvSpPr/>
          <p:nvPr>
            <p:custDataLst>
              <p:tags r:id="rId1"/>
            </p:custDataLst>
          </p:nvPr>
        </p:nvSpPr>
        <p:spPr>
          <a:xfrm>
            <a:off x="0" y="0"/>
            <a:ext cx="9144000" cy="51435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sz="1013" dirty="0">
              <a:ln w="0"/>
              <a:solidFill>
                <a:schemeClr val="tx1"/>
              </a:solidFill>
              <a:effectLst>
                <a:outerShdw blurRad="38100" dist="19050" dir="2700000" algn="tl" rotWithShape="0">
                  <a:schemeClr val="dk1">
                    <a:alpha val="40000"/>
                  </a:schemeClr>
                </a:outerShdw>
              </a:effectLst>
            </a:endParaRPr>
          </a:p>
        </p:txBody>
      </p:sp>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2"/>
            </p:custDataLst>
          </p:nvPr>
        </p:nvSpPr>
        <p:spPr>
          <a:xfrm>
            <a:off x="966655" y="1007076"/>
            <a:ext cx="7197634" cy="1340708"/>
          </a:xfrm>
        </p:spPr>
        <p:txBody>
          <a:bodyPr anchor="t">
            <a:normAutofit/>
          </a:bodyPr>
          <a:lstStyle/>
          <a:p>
            <a:pPr>
              <a:lnSpc>
                <a:spcPct val="100000"/>
              </a:lnSpc>
              <a:spcAft>
                <a:spcPts val="1350"/>
              </a:spcAft>
            </a:pPr>
            <a:r>
              <a:rPr lang="fr-CA" sz="3000" dirty="0">
                <a:ln w="0"/>
                <a:latin typeface="Arial Black" panose="020B0A04020102020204" pitchFamily="34" charset="0"/>
              </a:rPr>
              <a:t>Pourquoi est-il important </a:t>
            </a:r>
            <a:br>
              <a:rPr lang="fr-CA" sz="3000" dirty="0">
                <a:ln w="0"/>
                <a:latin typeface="Arial Black" panose="020B0A04020102020204" pitchFamily="34" charset="0"/>
              </a:rPr>
            </a:br>
            <a:r>
              <a:rPr lang="fr-CA" sz="3000" dirty="0">
                <a:ln w="0"/>
                <a:latin typeface="Arial Black" panose="020B0A04020102020204" pitchFamily="34" charset="0"/>
              </a:rPr>
              <a:t>de se fixer des objectifs? </a:t>
            </a:r>
          </a:p>
        </p:txBody>
      </p:sp>
      <p:sp>
        <p:nvSpPr>
          <p:cNvPr id="4" name="Title 1">
            <a:extLst>
              <a:ext uri="{FF2B5EF4-FFF2-40B4-BE49-F238E27FC236}">
                <a16:creationId xmlns:a16="http://schemas.microsoft.com/office/drawing/2014/main" id="{5A2606F7-8C99-4901-98D2-F20BF75F312A}"/>
              </a:ext>
            </a:extLst>
          </p:cNvPr>
          <p:cNvSpPr txBox="1"/>
          <p:nvPr>
            <p:custDataLst>
              <p:tags r:id="rId3"/>
            </p:custDataLst>
          </p:nvPr>
        </p:nvSpPr>
        <p:spPr>
          <a:xfrm>
            <a:off x="966655" y="2483708"/>
            <a:ext cx="7197634" cy="1519881"/>
          </a:xfrm>
          <a:prstGeom prst="rect">
            <a:avLst/>
          </a:prstGeom>
        </p:spPr>
        <p:txBody>
          <a:bodyPr vert="horz" lIns="68580" tIns="34290" rIns="68580" bIns="3429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spcAft>
                <a:spcPts val="1350"/>
              </a:spcAft>
            </a:pPr>
            <a:r>
              <a:rPr lang="fr-CA" sz="3000" dirty="0">
                <a:ln w="0"/>
                <a:latin typeface="Arial Black" panose="020B0A04020102020204" pitchFamily="34" charset="0"/>
              </a:rPr>
              <a:t>Que voulez-vous accomplir?</a:t>
            </a:r>
          </a:p>
        </p:txBody>
      </p:sp>
      <p:sp>
        <p:nvSpPr>
          <p:cNvPr id="5" name="TextBox 4">
            <a:extLst>
              <a:ext uri="{FF2B5EF4-FFF2-40B4-BE49-F238E27FC236}">
                <a16:creationId xmlns:a16="http://schemas.microsoft.com/office/drawing/2014/main" id="{2C94C8D4-DBC7-4D12-85B4-251E39DBE554}"/>
              </a:ext>
              <a:ext uri="{C183D7F6-B498-43B3-948B-1728B52AA6E4}">
                <adec:decorative xmlns:adec="http://schemas.microsoft.com/office/drawing/2017/decorative" val="1"/>
              </a:ext>
            </a:extLst>
          </p:cNvPr>
          <p:cNvSpPr txBox="1"/>
          <p:nvPr>
            <p:custDataLst>
              <p:tags r:id="rId4"/>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6" name="Slide Number Placeholder 3">
            <a:extLst>
              <a:ext uri="{FF2B5EF4-FFF2-40B4-BE49-F238E27FC236}">
                <a16:creationId xmlns:a16="http://schemas.microsoft.com/office/drawing/2014/main" id="{ABD522E5-195E-4E84-86C3-E78726767665}"/>
              </a:ext>
            </a:extLst>
          </p:cNvPr>
          <p:cNvSpPr>
            <a:spLocks noGrp="1"/>
          </p:cNvSpPr>
          <p:nvPr>
            <p:ph type="sldNum" sz="quarter" idx="12"/>
            <p:custDataLst>
              <p:tags r:id="rId5"/>
            </p:custDataLst>
          </p:nvPr>
        </p:nvSpPr>
        <p:spPr>
          <a:xfrm>
            <a:off x="6816943" y="4760913"/>
            <a:ext cx="2057400" cy="273844"/>
          </a:xfrm>
        </p:spPr>
        <p:txBody>
          <a:bodyPr/>
          <a:lstStyle/>
          <a:p>
            <a:fld id="{C46176A1-C3B5-4D73-9900-3329469C287D}" type="slidenum">
              <a:rPr lang="fr-CA" smtClean="0">
                <a:solidFill>
                  <a:schemeClr val="tx1"/>
                </a:solidFill>
              </a:rPr>
              <a:t>5</a:t>
            </a:fld>
            <a:endParaRPr lang="fr-CA" dirty="0">
              <a:solidFill>
                <a:schemeClr val="tx1"/>
              </a:solidFill>
            </a:endParaRPr>
          </a:p>
        </p:txBody>
      </p:sp>
    </p:spTree>
    <p:extLst>
      <p:ext uri="{BB962C8B-B14F-4D97-AF65-F5344CB8AC3E}">
        <p14:creationId xmlns:p14="http://schemas.microsoft.com/office/powerpoint/2010/main" val="42611310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1"/>
            </p:custDataLst>
          </p:nvPr>
        </p:nvSpPr>
        <p:spPr>
          <a:xfrm>
            <a:off x="1162594" y="267618"/>
            <a:ext cx="7162538" cy="562232"/>
          </a:xfrm>
        </p:spPr>
        <p:txBody>
          <a:bodyPr anchor="t">
            <a:noAutofit/>
          </a:bodyPr>
          <a:lstStyle/>
          <a:p>
            <a:r>
              <a:rPr lang="fr-CA" sz="3300" b="1" dirty="0">
                <a:latin typeface="Arial" panose="020B0604020202020204" pitchFamily="34" charset="0"/>
                <a:cs typeface="Arial" panose="020B0604020202020204" pitchFamily="34" charset="0"/>
              </a:rPr>
              <a:t>Établir des objectifs SMART</a:t>
            </a:r>
          </a:p>
        </p:txBody>
      </p:sp>
      <p:sp>
        <p:nvSpPr>
          <p:cNvPr id="3" name="Oval 2" descr="Cercle contenant la lettre S">
            <a:extLst>
              <a:ext uri="{FF2B5EF4-FFF2-40B4-BE49-F238E27FC236}">
                <a16:creationId xmlns:a16="http://schemas.microsoft.com/office/drawing/2014/main" id="{89D99B63-8741-4D7F-9205-8B1AB36B86DB}"/>
              </a:ext>
            </a:extLst>
          </p:cNvPr>
          <p:cNvSpPr/>
          <p:nvPr>
            <p:custDataLst>
              <p:tags r:id="rId2"/>
            </p:custDataLst>
          </p:nvPr>
        </p:nvSpPr>
        <p:spPr>
          <a:xfrm>
            <a:off x="826492" y="823031"/>
            <a:ext cx="710513" cy="710513"/>
          </a:xfrm>
          <a:prstGeom prst="ellipse">
            <a:avLst/>
          </a:prstGeom>
          <a:solidFill>
            <a:srgbClr val="7030A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fr-CA" sz="3300" b="1" dirty="0">
                <a:latin typeface="Arial" panose="020B0604020202020204" pitchFamily="34" charset="0"/>
                <a:cs typeface="Arial" panose="020B0604020202020204" pitchFamily="34" charset="0"/>
              </a:rPr>
              <a:t>S</a:t>
            </a:r>
          </a:p>
        </p:txBody>
      </p:sp>
      <p:cxnSp>
        <p:nvCxnSpPr>
          <p:cNvPr id="5" name="Straight Arrow Connector 4" descr="Arrow pointing right.">
            <a:extLst>
              <a:ext uri="{FF2B5EF4-FFF2-40B4-BE49-F238E27FC236}">
                <a16:creationId xmlns:a16="http://schemas.microsoft.com/office/drawing/2014/main" id="{FA892F45-F02A-4A12-91A2-25126296CF49}"/>
              </a:ext>
            </a:extLst>
          </p:cNvPr>
          <p:cNvCxnSpPr/>
          <p:nvPr>
            <p:custDataLst>
              <p:tags r:id="rId3"/>
            </p:custDataLst>
          </p:nvPr>
        </p:nvCxnSpPr>
        <p:spPr>
          <a:xfrm>
            <a:off x="1722357" y="1199914"/>
            <a:ext cx="451021" cy="0"/>
          </a:xfrm>
          <a:prstGeom prst="straightConnector1">
            <a:avLst/>
          </a:prstGeom>
          <a:ln w="762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BD728287-7008-409C-8881-8751601541F5}"/>
              </a:ext>
            </a:extLst>
          </p:cNvPr>
          <p:cNvSpPr txBox="1"/>
          <p:nvPr>
            <p:custDataLst>
              <p:tags r:id="rId4"/>
            </p:custDataLst>
          </p:nvPr>
        </p:nvSpPr>
        <p:spPr>
          <a:xfrm>
            <a:off x="2247520" y="957539"/>
            <a:ext cx="3048986" cy="503423"/>
          </a:xfrm>
          <a:prstGeom prst="rect">
            <a:avLst/>
          </a:prstGeom>
          <a:noFill/>
        </p:spPr>
        <p:txBody>
          <a:bodyPr wrap="square" rtlCol="0">
            <a:spAutoFit/>
          </a:bodyPr>
          <a:lstStyle/>
          <a:p>
            <a:r>
              <a:rPr lang="fr-CA" sz="2700" b="1" dirty="0">
                <a:latin typeface="Arial" panose="020B0604020202020204" pitchFamily="34" charset="0"/>
                <a:cs typeface="Arial" panose="020B0604020202020204" pitchFamily="34" charset="0"/>
              </a:rPr>
              <a:t>SPÉCIFIQUES</a:t>
            </a:r>
          </a:p>
        </p:txBody>
      </p:sp>
      <p:sp>
        <p:nvSpPr>
          <p:cNvPr id="7" name="Oval 6" descr="Cercle contenant la lettre M">
            <a:extLst>
              <a:ext uri="{FF2B5EF4-FFF2-40B4-BE49-F238E27FC236}">
                <a16:creationId xmlns:a16="http://schemas.microsoft.com/office/drawing/2014/main" id="{98DFC5A5-CC1A-4EF7-8A4C-05F02C5FA0E5}"/>
              </a:ext>
            </a:extLst>
          </p:cNvPr>
          <p:cNvSpPr/>
          <p:nvPr>
            <p:custDataLst>
              <p:tags r:id="rId5"/>
            </p:custDataLst>
          </p:nvPr>
        </p:nvSpPr>
        <p:spPr>
          <a:xfrm>
            <a:off x="1537005" y="1641996"/>
            <a:ext cx="710513" cy="710513"/>
          </a:xfrm>
          <a:prstGeom prst="ellipse">
            <a:avLst/>
          </a:prstGeom>
          <a:solidFill>
            <a:schemeClr val="accent2"/>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fr-CA" sz="3300" b="1" dirty="0">
                <a:latin typeface="Arial" panose="020B0604020202020204" pitchFamily="34" charset="0"/>
                <a:cs typeface="Arial" panose="020B0604020202020204" pitchFamily="34" charset="0"/>
              </a:rPr>
              <a:t>M</a:t>
            </a:r>
          </a:p>
        </p:txBody>
      </p:sp>
      <p:cxnSp>
        <p:nvCxnSpPr>
          <p:cNvPr id="8" name="Straight Arrow Connector 7" descr="Arrow pointing right. ">
            <a:extLst>
              <a:ext uri="{FF2B5EF4-FFF2-40B4-BE49-F238E27FC236}">
                <a16:creationId xmlns:a16="http://schemas.microsoft.com/office/drawing/2014/main" id="{18BAFB78-33CB-4831-83E6-A4DC50E60DBC}"/>
              </a:ext>
            </a:extLst>
          </p:cNvPr>
          <p:cNvCxnSpPr/>
          <p:nvPr>
            <p:custDataLst>
              <p:tags r:id="rId6"/>
            </p:custDataLst>
          </p:nvPr>
        </p:nvCxnSpPr>
        <p:spPr>
          <a:xfrm>
            <a:off x="2432870" y="2018878"/>
            <a:ext cx="451021" cy="0"/>
          </a:xfrm>
          <a:prstGeom prst="straightConnector1">
            <a:avLst/>
          </a:prstGeom>
          <a:ln w="762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286AA8E0-8FC4-4172-A420-025D664C4F0F}"/>
              </a:ext>
            </a:extLst>
          </p:cNvPr>
          <p:cNvSpPr txBox="1"/>
          <p:nvPr>
            <p:custDataLst>
              <p:tags r:id="rId7"/>
            </p:custDataLst>
          </p:nvPr>
        </p:nvSpPr>
        <p:spPr>
          <a:xfrm>
            <a:off x="2958033" y="1776503"/>
            <a:ext cx="3048986" cy="503423"/>
          </a:xfrm>
          <a:prstGeom prst="rect">
            <a:avLst/>
          </a:prstGeom>
          <a:noFill/>
        </p:spPr>
        <p:txBody>
          <a:bodyPr wrap="square" rtlCol="0">
            <a:spAutoFit/>
          </a:bodyPr>
          <a:lstStyle/>
          <a:p>
            <a:r>
              <a:rPr lang="fr-CA" sz="2700" b="1" dirty="0">
                <a:latin typeface="Arial" panose="020B0604020202020204" pitchFamily="34" charset="0"/>
                <a:cs typeface="Arial" panose="020B0604020202020204" pitchFamily="34" charset="0"/>
              </a:rPr>
              <a:t>MESURABLES</a:t>
            </a:r>
          </a:p>
        </p:txBody>
      </p:sp>
      <p:sp>
        <p:nvSpPr>
          <p:cNvPr id="10" name="Oval 9" descr="Cercle contenant la lettre A">
            <a:extLst>
              <a:ext uri="{FF2B5EF4-FFF2-40B4-BE49-F238E27FC236}">
                <a16:creationId xmlns:a16="http://schemas.microsoft.com/office/drawing/2014/main" id="{FC2CD107-CF04-4465-A86B-61C3A47C6C49}"/>
              </a:ext>
            </a:extLst>
          </p:cNvPr>
          <p:cNvSpPr/>
          <p:nvPr>
            <p:custDataLst>
              <p:tags r:id="rId8"/>
            </p:custDataLst>
          </p:nvPr>
        </p:nvSpPr>
        <p:spPr>
          <a:xfrm>
            <a:off x="2305261" y="2480936"/>
            <a:ext cx="710513" cy="710513"/>
          </a:xfrm>
          <a:prstGeom prst="ellipse">
            <a:avLst/>
          </a:prstGeom>
          <a:solidFill>
            <a:schemeClr val="accent5"/>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fr-CA" sz="3300" b="1" dirty="0">
                <a:latin typeface="Arial" panose="020B0604020202020204" pitchFamily="34" charset="0"/>
                <a:cs typeface="Arial" panose="020B0604020202020204" pitchFamily="34" charset="0"/>
              </a:rPr>
              <a:t>A</a:t>
            </a:r>
          </a:p>
        </p:txBody>
      </p:sp>
      <p:cxnSp>
        <p:nvCxnSpPr>
          <p:cNvPr id="11" name="Straight Arrow Connector 10" descr="Arrow pointing right. ">
            <a:extLst>
              <a:ext uri="{FF2B5EF4-FFF2-40B4-BE49-F238E27FC236}">
                <a16:creationId xmlns:a16="http://schemas.microsoft.com/office/drawing/2014/main" id="{6E5F86B1-B08F-4B4A-AE2B-304F7B3D26C7}"/>
              </a:ext>
            </a:extLst>
          </p:cNvPr>
          <p:cNvCxnSpPr/>
          <p:nvPr>
            <p:custDataLst>
              <p:tags r:id="rId9"/>
            </p:custDataLst>
          </p:nvPr>
        </p:nvCxnSpPr>
        <p:spPr>
          <a:xfrm>
            <a:off x="3233781" y="2857820"/>
            <a:ext cx="451021" cy="0"/>
          </a:xfrm>
          <a:prstGeom prst="straightConnector1">
            <a:avLst/>
          </a:prstGeom>
          <a:ln w="762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2" name="TextBox 11">
            <a:extLst>
              <a:ext uri="{FF2B5EF4-FFF2-40B4-BE49-F238E27FC236}">
                <a16:creationId xmlns:a16="http://schemas.microsoft.com/office/drawing/2014/main" id="{C902710A-A346-4D1D-863C-5B1D8D0603E2}"/>
              </a:ext>
            </a:extLst>
          </p:cNvPr>
          <p:cNvSpPr txBox="1"/>
          <p:nvPr>
            <p:custDataLst>
              <p:tags r:id="rId10"/>
            </p:custDataLst>
          </p:nvPr>
        </p:nvSpPr>
        <p:spPr>
          <a:xfrm>
            <a:off x="3758944" y="2615445"/>
            <a:ext cx="3048986" cy="503423"/>
          </a:xfrm>
          <a:prstGeom prst="rect">
            <a:avLst/>
          </a:prstGeom>
          <a:noFill/>
        </p:spPr>
        <p:txBody>
          <a:bodyPr wrap="square" rtlCol="0">
            <a:spAutoFit/>
          </a:bodyPr>
          <a:lstStyle/>
          <a:p>
            <a:r>
              <a:rPr lang="fr-CA" sz="2700" b="1" dirty="0">
                <a:latin typeface="Arial" panose="020B0604020202020204" pitchFamily="34" charset="0"/>
                <a:cs typeface="Arial" panose="020B0604020202020204" pitchFamily="34" charset="0"/>
              </a:rPr>
              <a:t>ATTEIGNABLES</a:t>
            </a:r>
          </a:p>
        </p:txBody>
      </p:sp>
      <p:sp>
        <p:nvSpPr>
          <p:cNvPr id="13" name="Oval 12" descr="Cercle contenant la lettre R">
            <a:extLst>
              <a:ext uri="{FF2B5EF4-FFF2-40B4-BE49-F238E27FC236}">
                <a16:creationId xmlns:a16="http://schemas.microsoft.com/office/drawing/2014/main" id="{8BC4EDA7-E8AE-4439-8C45-90FC41B516B9}"/>
              </a:ext>
            </a:extLst>
          </p:cNvPr>
          <p:cNvSpPr/>
          <p:nvPr>
            <p:custDataLst>
              <p:tags r:id="rId11"/>
            </p:custDataLst>
          </p:nvPr>
        </p:nvSpPr>
        <p:spPr>
          <a:xfrm>
            <a:off x="3048430" y="3313218"/>
            <a:ext cx="710513" cy="710513"/>
          </a:xfrm>
          <a:prstGeom prst="ellipse">
            <a:avLst/>
          </a:prstGeom>
          <a:solidFill>
            <a:schemeClr val="accent6"/>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fr-CA" sz="3300" b="1" dirty="0">
                <a:latin typeface="Arial" panose="020B0604020202020204" pitchFamily="34" charset="0"/>
                <a:cs typeface="Arial" panose="020B0604020202020204" pitchFamily="34" charset="0"/>
              </a:rPr>
              <a:t>R</a:t>
            </a:r>
          </a:p>
        </p:txBody>
      </p:sp>
      <p:cxnSp>
        <p:nvCxnSpPr>
          <p:cNvPr id="14" name="Straight Arrow Connector 13" descr="Arrow pointing right. ">
            <a:extLst>
              <a:ext uri="{FF2B5EF4-FFF2-40B4-BE49-F238E27FC236}">
                <a16:creationId xmlns:a16="http://schemas.microsoft.com/office/drawing/2014/main" id="{83722596-6BFE-44A3-BAB1-A0103ECBAF41}"/>
              </a:ext>
            </a:extLst>
          </p:cNvPr>
          <p:cNvCxnSpPr/>
          <p:nvPr>
            <p:custDataLst>
              <p:tags r:id="rId12"/>
            </p:custDataLst>
          </p:nvPr>
        </p:nvCxnSpPr>
        <p:spPr>
          <a:xfrm>
            <a:off x="3944295" y="3690101"/>
            <a:ext cx="451021" cy="0"/>
          </a:xfrm>
          <a:prstGeom prst="straightConnector1">
            <a:avLst/>
          </a:prstGeom>
          <a:ln w="762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5BF52231-1A45-4B80-9D82-D618A2E24C84}"/>
              </a:ext>
            </a:extLst>
          </p:cNvPr>
          <p:cNvSpPr txBox="1"/>
          <p:nvPr>
            <p:custDataLst>
              <p:tags r:id="rId13"/>
            </p:custDataLst>
          </p:nvPr>
        </p:nvSpPr>
        <p:spPr>
          <a:xfrm>
            <a:off x="4469458" y="3447726"/>
            <a:ext cx="3048986" cy="503423"/>
          </a:xfrm>
          <a:prstGeom prst="rect">
            <a:avLst/>
          </a:prstGeom>
          <a:noFill/>
        </p:spPr>
        <p:txBody>
          <a:bodyPr wrap="square" rtlCol="0">
            <a:spAutoFit/>
          </a:bodyPr>
          <a:lstStyle/>
          <a:p>
            <a:r>
              <a:rPr lang="fr-CA" sz="2700" b="1" dirty="0">
                <a:latin typeface="Arial" panose="020B0604020202020204" pitchFamily="34" charset="0"/>
                <a:cs typeface="Arial" panose="020B0604020202020204" pitchFamily="34" charset="0"/>
              </a:rPr>
              <a:t>RÉALISTES</a:t>
            </a:r>
          </a:p>
        </p:txBody>
      </p:sp>
      <p:sp>
        <p:nvSpPr>
          <p:cNvPr id="16" name="Oval 15" descr="Cercle contenant la lettre T">
            <a:extLst>
              <a:ext uri="{FF2B5EF4-FFF2-40B4-BE49-F238E27FC236}">
                <a16:creationId xmlns:a16="http://schemas.microsoft.com/office/drawing/2014/main" id="{E9C69C1A-0D20-4492-85D9-6E1055732E74}"/>
              </a:ext>
            </a:extLst>
          </p:cNvPr>
          <p:cNvSpPr/>
          <p:nvPr>
            <p:custDataLst>
              <p:tags r:id="rId14"/>
            </p:custDataLst>
          </p:nvPr>
        </p:nvSpPr>
        <p:spPr>
          <a:xfrm>
            <a:off x="3809389" y="4072258"/>
            <a:ext cx="710513" cy="710513"/>
          </a:xfrm>
          <a:prstGeom prst="ellipse">
            <a:avLst/>
          </a:prstGeom>
          <a:solidFill>
            <a:schemeClr val="accent4"/>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fr-CA" sz="3300" b="1" dirty="0">
                <a:latin typeface="Arial" panose="020B0604020202020204" pitchFamily="34" charset="0"/>
                <a:cs typeface="Arial" panose="020B0604020202020204" pitchFamily="34" charset="0"/>
              </a:rPr>
              <a:t>T</a:t>
            </a:r>
          </a:p>
        </p:txBody>
      </p:sp>
      <p:cxnSp>
        <p:nvCxnSpPr>
          <p:cNvPr id="17" name="Straight Arrow Connector 16" descr="Arrow pointing right. ">
            <a:extLst>
              <a:ext uri="{FF2B5EF4-FFF2-40B4-BE49-F238E27FC236}">
                <a16:creationId xmlns:a16="http://schemas.microsoft.com/office/drawing/2014/main" id="{CD760ADD-B3A0-405B-AC95-C8E108BAAB21}"/>
              </a:ext>
            </a:extLst>
          </p:cNvPr>
          <p:cNvCxnSpPr/>
          <p:nvPr>
            <p:custDataLst>
              <p:tags r:id="rId15"/>
            </p:custDataLst>
          </p:nvPr>
        </p:nvCxnSpPr>
        <p:spPr>
          <a:xfrm>
            <a:off x="4705254" y="4449143"/>
            <a:ext cx="451021" cy="0"/>
          </a:xfrm>
          <a:prstGeom prst="straightConnector1">
            <a:avLst/>
          </a:prstGeom>
          <a:ln w="762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8" name="TextBox 17">
            <a:extLst>
              <a:ext uri="{FF2B5EF4-FFF2-40B4-BE49-F238E27FC236}">
                <a16:creationId xmlns:a16="http://schemas.microsoft.com/office/drawing/2014/main" id="{D5BAB708-1FC1-4DB9-8C31-B99FDC0280A4}"/>
              </a:ext>
            </a:extLst>
          </p:cNvPr>
          <p:cNvSpPr txBox="1"/>
          <p:nvPr>
            <p:custDataLst>
              <p:tags r:id="rId16"/>
            </p:custDataLst>
          </p:nvPr>
        </p:nvSpPr>
        <p:spPr>
          <a:xfrm>
            <a:off x="5230416" y="4206768"/>
            <a:ext cx="3048987" cy="692497"/>
          </a:xfrm>
          <a:prstGeom prst="rect">
            <a:avLst/>
          </a:prstGeom>
          <a:noFill/>
        </p:spPr>
        <p:txBody>
          <a:bodyPr wrap="square" rtlCol="0">
            <a:spAutoFit/>
          </a:bodyPr>
          <a:lstStyle/>
          <a:p>
            <a:r>
              <a:rPr lang="fr-CA" sz="2700" b="1" dirty="0">
                <a:latin typeface="Arial" panose="020B0604020202020204" pitchFamily="34" charset="0"/>
                <a:cs typeface="Arial" panose="020B0604020202020204" pitchFamily="34" charset="0"/>
              </a:rPr>
              <a:t>TEMPORELS</a:t>
            </a:r>
            <a:br>
              <a:rPr lang="fr-CA" sz="2700" b="1" dirty="0">
                <a:latin typeface="Arial" panose="020B0604020202020204" pitchFamily="34" charset="0"/>
                <a:cs typeface="Arial" panose="020B0604020202020204" pitchFamily="34" charset="0"/>
              </a:rPr>
            </a:br>
            <a:r>
              <a:rPr lang="fr-CA" sz="1200" dirty="0">
                <a:effectLst/>
                <a:latin typeface="Arial" panose="020B0604020202020204" pitchFamily="34" charset="0"/>
                <a:cs typeface="Arial" panose="020B0604020202020204" pitchFamily="34" charset="0"/>
              </a:rPr>
              <a:t>(c.-à-d. délimités dans le temps)</a:t>
            </a:r>
            <a:endParaRPr lang="fr-CA" sz="1200" b="1"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0A237E57-3B68-47B1-8767-274607E5CE85}"/>
              </a:ext>
              <a:ext uri="{C183D7F6-B498-43B3-948B-1728B52AA6E4}">
                <adec:decorative xmlns:adec="http://schemas.microsoft.com/office/drawing/2017/decorative" val="1"/>
              </a:ext>
            </a:extLst>
          </p:cNvPr>
          <p:cNvSpPr txBox="1"/>
          <p:nvPr>
            <p:custDataLst>
              <p:tags r:id="rId17"/>
            </p:custDataLst>
          </p:nvPr>
        </p:nvSpPr>
        <p:spPr>
          <a:xfrm>
            <a:off x="7307010" y="493298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25" name="Slide Number Placeholder 3">
            <a:extLst>
              <a:ext uri="{FF2B5EF4-FFF2-40B4-BE49-F238E27FC236}">
                <a16:creationId xmlns:a16="http://schemas.microsoft.com/office/drawing/2014/main" id="{BF8B985E-E099-4B02-9675-B3A9F70C43D5}"/>
              </a:ext>
            </a:extLst>
          </p:cNvPr>
          <p:cNvSpPr>
            <a:spLocks noGrp="1"/>
          </p:cNvSpPr>
          <p:nvPr>
            <p:ph type="sldNum" sz="quarter" idx="12"/>
            <p:custDataLst>
              <p:tags r:id="rId18"/>
            </p:custDataLst>
          </p:nvPr>
        </p:nvSpPr>
        <p:spPr>
          <a:xfrm>
            <a:off x="8399417" y="4760913"/>
            <a:ext cx="474925" cy="273844"/>
          </a:xfrm>
        </p:spPr>
        <p:txBody>
          <a:bodyPr/>
          <a:lstStyle/>
          <a:p>
            <a:fld id="{C46176A1-C3B5-4D73-9900-3329469C287D}" type="slidenum">
              <a:rPr lang="fr-CA" smtClean="0">
                <a:solidFill>
                  <a:schemeClr val="tx1"/>
                </a:solidFill>
              </a:rPr>
              <a:t>6</a:t>
            </a:fld>
            <a:endParaRPr lang="fr-CA" dirty="0">
              <a:solidFill>
                <a:schemeClr val="tx1"/>
              </a:solidFill>
            </a:endParaRPr>
          </a:p>
        </p:txBody>
      </p:sp>
    </p:spTree>
    <p:extLst>
      <p:ext uri="{BB962C8B-B14F-4D97-AF65-F5344CB8AC3E}">
        <p14:creationId xmlns:p14="http://schemas.microsoft.com/office/powerpoint/2010/main" val="120091310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ctrTitle"/>
            <p:custDataLst>
              <p:tags r:id="rId1"/>
            </p:custDataLst>
          </p:nvPr>
        </p:nvSpPr>
        <p:spPr>
          <a:xfrm>
            <a:off x="1162593" y="1844335"/>
            <a:ext cx="6858000" cy="1917767"/>
          </a:xfrm>
        </p:spPr>
        <p:txBody>
          <a:bodyPr anchor="t">
            <a:normAutofit/>
          </a:bodyPr>
          <a:lstStyle/>
          <a:p>
            <a:r>
              <a:rPr lang="fr-CA" sz="4200" b="1" dirty="0">
                <a:latin typeface="Arial" panose="020B0604020202020204" pitchFamily="34" charset="0"/>
                <a:cs typeface="Arial" panose="020B0604020202020204" pitchFamily="34" charset="0"/>
              </a:rPr>
              <a:t>Apprendre à se fixer des objectifs SMART</a:t>
            </a:r>
          </a:p>
        </p:txBody>
      </p:sp>
      <p:sp>
        <p:nvSpPr>
          <p:cNvPr id="3" name="Rectangle 2">
            <a:extLst>
              <a:ext uri="{FF2B5EF4-FFF2-40B4-BE49-F238E27FC236}">
                <a16:creationId xmlns:a16="http://schemas.microsoft.com/office/drawing/2014/main" id="{950034FF-46BA-47B7-B60F-B8770660E4F3}"/>
              </a:ext>
            </a:extLst>
          </p:cNvPr>
          <p:cNvSpPr/>
          <p:nvPr>
            <p:custDataLst>
              <p:tags r:id="rId2"/>
            </p:custDataLst>
          </p:nvPr>
        </p:nvSpPr>
        <p:spPr>
          <a:xfrm>
            <a:off x="1" y="0"/>
            <a:ext cx="2204357" cy="622818"/>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100" dirty="0">
                <a:latin typeface="Arial" panose="020B0604020202020204" pitchFamily="34" charset="0"/>
                <a:cs typeface="Arial" panose="020B0604020202020204" pitchFamily="34" charset="0"/>
              </a:rPr>
              <a:t>ACTIVITÉ 1</a:t>
            </a:r>
          </a:p>
        </p:txBody>
      </p:sp>
      <p:sp>
        <p:nvSpPr>
          <p:cNvPr id="4" name="TextBox 3">
            <a:extLst>
              <a:ext uri="{FF2B5EF4-FFF2-40B4-BE49-F238E27FC236}">
                <a16:creationId xmlns:a16="http://schemas.microsoft.com/office/drawing/2014/main" id="{A0B634B5-16AA-4AAA-8931-B08DA47B3BA9}"/>
              </a:ext>
              <a:ext uri="{C183D7F6-B498-43B3-948B-1728B52AA6E4}">
                <adec:decorative xmlns:adec="http://schemas.microsoft.com/office/drawing/2017/decorative" val="1"/>
              </a:ext>
            </a:extLst>
          </p:cNvPr>
          <p:cNvSpPr txBox="1"/>
          <p:nvPr>
            <p:custDataLst>
              <p:tags r:id="rId3"/>
            </p:custDataLst>
          </p:nvPr>
        </p:nvSpPr>
        <p:spPr>
          <a:xfrm>
            <a:off x="6877511"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5" name="Slide Number Placeholder 3">
            <a:extLst>
              <a:ext uri="{FF2B5EF4-FFF2-40B4-BE49-F238E27FC236}">
                <a16:creationId xmlns:a16="http://schemas.microsoft.com/office/drawing/2014/main" id="{B85AF0FE-A185-4989-B68A-C67E15392844}"/>
              </a:ext>
            </a:extLst>
          </p:cNvPr>
          <p:cNvSpPr>
            <a:spLocks noGrp="1"/>
          </p:cNvSpPr>
          <p:nvPr>
            <p:ph type="sldNum" sz="quarter" idx="12"/>
            <p:custDataLst>
              <p:tags r:id="rId4"/>
            </p:custDataLst>
          </p:nvPr>
        </p:nvSpPr>
        <p:spPr>
          <a:xfrm>
            <a:off x="6816943" y="4760913"/>
            <a:ext cx="2057400" cy="273844"/>
          </a:xfrm>
        </p:spPr>
        <p:txBody>
          <a:bodyPr/>
          <a:lstStyle/>
          <a:p>
            <a:fld id="{C46176A1-C3B5-4D73-9900-3329469C287D}" type="slidenum">
              <a:rPr lang="fr-CA" smtClean="0">
                <a:solidFill>
                  <a:schemeClr val="tx1"/>
                </a:solidFill>
              </a:rPr>
              <a:t>7</a:t>
            </a:fld>
            <a:endParaRPr lang="fr-CA" dirty="0">
              <a:solidFill>
                <a:schemeClr val="tx1"/>
              </a:solidFill>
            </a:endParaRPr>
          </a:p>
        </p:txBody>
      </p:sp>
    </p:spTree>
    <p:extLst>
      <p:ext uri="{BB962C8B-B14F-4D97-AF65-F5344CB8AC3E}">
        <p14:creationId xmlns:p14="http://schemas.microsoft.com/office/powerpoint/2010/main" val="259235177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peech Bubble: Oval 12" descr="Phylactère">
            <a:extLst>
              <a:ext uri="{FF2B5EF4-FFF2-40B4-BE49-F238E27FC236}">
                <a16:creationId xmlns:a16="http://schemas.microsoft.com/office/drawing/2014/main" id="{99E6B7F7-7F01-46BC-AD60-8F937D3B06F0}"/>
              </a:ext>
            </a:extLst>
          </p:cNvPr>
          <p:cNvSpPr/>
          <p:nvPr>
            <p:custDataLst>
              <p:tags r:id="rId1"/>
            </p:custDataLst>
          </p:nvPr>
        </p:nvSpPr>
        <p:spPr>
          <a:xfrm rot="16043474" flipH="1">
            <a:off x="1874219" y="119211"/>
            <a:ext cx="1475763" cy="4875732"/>
          </a:xfrm>
          <a:prstGeom prst="wedgeEllipseCallout">
            <a:avLst>
              <a:gd name="adj1" fmla="val 21019"/>
              <a:gd name="adj2" fmla="val 58159"/>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fr-CA" dirty="0"/>
          </a:p>
        </p:txBody>
      </p:sp>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2"/>
            </p:custDataLst>
          </p:nvPr>
        </p:nvSpPr>
        <p:spPr>
          <a:xfrm>
            <a:off x="2645228" y="273844"/>
            <a:ext cx="6098177" cy="751590"/>
          </a:xfrm>
        </p:spPr>
        <p:txBody>
          <a:bodyPr anchor="t">
            <a:normAutofit/>
          </a:bodyPr>
          <a:lstStyle/>
          <a:p>
            <a:r>
              <a:rPr lang="fr-CA" sz="2600" b="1" dirty="0">
                <a:latin typeface="Arial" panose="020B0604020202020204" pitchFamily="34" charset="0"/>
                <a:cs typeface="Arial" panose="020B0604020202020204" pitchFamily="34" charset="0"/>
              </a:rPr>
              <a:t>Objectif lié à l’avenir professionnel</a:t>
            </a:r>
          </a:p>
        </p:txBody>
      </p:sp>
      <p:sp>
        <p:nvSpPr>
          <p:cNvPr id="6" name="Content Placeholder 5">
            <a:extLst>
              <a:ext uri="{FF2B5EF4-FFF2-40B4-BE49-F238E27FC236}">
                <a16:creationId xmlns:a16="http://schemas.microsoft.com/office/drawing/2014/main" id="{50F12151-4044-46F8-B8F3-546668EFDD07}"/>
              </a:ext>
            </a:extLst>
          </p:cNvPr>
          <p:cNvSpPr>
            <a:spLocks noGrp="1"/>
          </p:cNvSpPr>
          <p:nvPr>
            <p:ph idx="1"/>
            <p:custDataLst>
              <p:tags r:id="rId3"/>
            </p:custDataLst>
          </p:nvPr>
        </p:nvSpPr>
        <p:spPr>
          <a:xfrm>
            <a:off x="898896" y="2114071"/>
            <a:ext cx="3836396" cy="966013"/>
          </a:xfrm>
        </p:spPr>
        <p:txBody>
          <a:bodyPr>
            <a:normAutofit fontScale="75000" lnSpcReduction="20000"/>
          </a:bodyPr>
          <a:lstStyle/>
          <a:p>
            <a:pPr marL="0" indent="0">
              <a:lnSpc>
                <a:spcPct val="120000"/>
              </a:lnSpc>
              <a:spcBef>
                <a:spcPts val="0"/>
              </a:spcBef>
              <a:spcAft>
                <a:spcPts val="1800"/>
              </a:spcAft>
              <a:buNone/>
            </a:pPr>
            <a:r>
              <a:rPr lang="fr-CA" sz="2400" i="1" dirty="0">
                <a:latin typeface="Comic Sans MS" panose="030F0702030302020204" pitchFamily="66" charset="0"/>
                <a:cs typeface="Arial" panose="020B0604020202020204" pitchFamily="34" charset="0"/>
              </a:rPr>
              <a:t>Je veux apprendre trois choses de plus sur la profession d’avocat d’ici la fin du premier semestre.</a:t>
            </a:r>
          </a:p>
        </p:txBody>
      </p:sp>
      <p:sp>
        <p:nvSpPr>
          <p:cNvPr id="3" name="Rectangle 2">
            <a:extLst>
              <a:ext uri="{FF2B5EF4-FFF2-40B4-BE49-F238E27FC236}">
                <a16:creationId xmlns:a16="http://schemas.microsoft.com/office/drawing/2014/main" id="{950034FF-46BA-47B7-B60F-B8770660E4F3}"/>
              </a:ext>
            </a:extLst>
          </p:cNvPr>
          <p:cNvSpPr/>
          <p:nvPr>
            <p:custDataLst>
              <p:tags r:id="rId4"/>
            </p:custDataLst>
          </p:nvPr>
        </p:nvSpPr>
        <p:spPr>
          <a:xfrm>
            <a:off x="1" y="0"/>
            <a:ext cx="2204357" cy="622818"/>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100" dirty="0">
                <a:latin typeface="Arial" panose="020B0604020202020204" pitchFamily="34" charset="0"/>
                <a:cs typeface="Arial" panose="020B0604020202020204" pitchFamily="34" charset="0"/>
              </a:rPr>
              <a:t>ACTIVITÉ 1</a:t>
            </a:r>
          </a:p>
        </p:txBody>
      </p:sp>
      <p:sp>
        <p:nvSpPr>
          <p:cNvPr id="10" name="TextBox 9">
            <a:extLst>
              <a:ext uri="{FF2B5EF4-FFF2-40B4-BE49-F238E27FC236}">
                <a16:creationId xmlns:a16="http://schemas.microsoft.com/office/drawing/2014/main" id="{DC83C443-7DF8-463F-8659-3454022ECC32}"/>
              </a:ext>
              <a:ext uri="{C183D7F6-B498-43B3-948B-1728B52AA6E4}">
                <adec:decorative xmlns:adec="http://schemas.microsoft.com/office/drawing/2017/decorative" val="1"/>
              </a:ext>
            </a:extLst>
          </p:cNvPr>
          <p:cNvSpPr txBox="1"/>
          <p:nvPr>
            <p:custDataLst>
              <p:tags r:id="rId5"/>
            </p:custDataLst>
          </p:nvPr>
        </p:nvSpPr>
        <p:spPr>
          <a:xfrm>
            <a:off x="6923228"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pic>
        <p:nvPicPr>
          <p:cNvPr id="12" name="Picture 11" descr="Dessin d'un adolescent portant un chandail en coton ouaté de couleur bleue">
            <a:extLst>
              <a:ext uri="{FF2B5EF4-FFF2-40B4-BE49-F238E27FC236}">
                <a16:creationId xmlns:a16="http://schemas.microsoft.com/office/drawing/2014/main" id="{BC65591A-35A4-4E7A-BF77-6F9746A1E62F}"/>
              </a:ext>
            </a:extLst>
          </p:cNvPr>
          <p:cNvPicPr>
            <a:picLocks noChangeAspect="1"/>
          </p:cNvPicPr>
          <p:nvPr>
            <p:custDataLst>
              <p:tags r:id="rId6"/>
            </p:custDataLst>
          </p:nvPr>
        </p:nvPicPr>
        <p:blipFill>
          <a:blip r:embed="rId10">
            <a:extLst>
              <a:ext uri="{28A0092B-C50C-407E-A947-70E740481C1C}">
                <a14:useLocalDpi xmlns:a14="http://schemas.microsoft.com/office/drawing/2010/main" val="0"/>
              </a:ext>
            </a:extLst>
          </a:blip>
          <a:srcRect b="22965"/>
          <a:stretch>
            <a:fillRect/>
          </a:stretch>
        </p:blipFill>
        <p:spPr>
          <a:xfrm flipH="1">
            <a:off x="5119786" y="1483674"/>
            <a:ext cx="2028119" cy="3659826"/>
          </a:xfrm>
          <a:prstGeom prst="rect">
            <a:avLst/>
          </a:prstGeom>
        </p:spPr>
      </p:pic>
      <p:sp>
        <p:nvSpPr>
          <p:cNvPr id="8" name="Slide Number Placeholder 3">
            <a:extLst>
              <a:ext uri="{FF2B5EF4-FFF2-40B4-BE49-F238E27FC236}">
                <a16:creationId xmlns:a16="http://schemas.microsoft.com/office/drawing/2014/main" id="{7D8C4927-7FA6-4481-AAB8-1182A33A8D1F}"/>
              </a:ext>
            </a:extLst>
          </p:cNvPr>
          <p:cNvSpPr>
            <a:spLocks noGrp="1"/>
          </p:cNvSpPr>
          <p:nvPr>
            <p:ph type="sldNum" sz="quarter" idx="12"/>
            <p:custDataLst>
              <p:tags r:id="rId7"/>
            </p:custDataLst>
          </p:nvPr>
        </p:nvSpPr>
        <p:spPr>
          <a:xfrm>
            <a:off x="6816943" y="4760913"/>
            <a:ext cx="2057400" cy="273844"/>
          </a:xfrm>
        </p:spPr>
        <p:txBody>
          <a:bodyPr/>
          <a:lstStyle/>
          <a:p>
            <a:fld id="{C46176A1-C3B5-4D73-9900-3329469C287D}" type="slidenum">
              <a:rPr lang="fr-CA" smtClean="0">
                <a:solidFill>
                  <a:schemeClr val="tx1"/>
                </a:solidFill>
              </a:rPr>
              <a:t>8</a:t>
            </a:fld>
            <a:endParaRPr lang="fr-CA" dirty="0">
              <a:solidFill>
                <a:schemeClr val="tx1"/>
              </a:solidFill>
            </a:endParaRPr>
          </a:p>
        </p:txBody>
      </p:sp>
    </p:spTree>
    <p:extLst>
      <p:ext uri="{BB962C8B-B14F-4D97-AF65-F5344CB8AC3E}">
        <p14:creationId xmlns:p14="http://schemas.microsoft.com/office/powerpoint/2010/main" val="343732686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6FF7-A0C9-4E8D-9973-C6805030D3FD}"/>
              </a:ext>
            </a:extLst>
          </p:cNvPr>
          <p:cNvSpPr>
            <a:spLocks noGrp="1"/>
          </p:cNvSpPr>
          <p:nvPr>
            <p:ph type="title"/>
            <p:custDataLst>
              <p:tags r:id="rId1"/>
            </p:custDataLst>
          </p:nvPr>
        </p:nvSpPr>
        <p:spPr>
          <a:xfrm>
            <a:off x="1526296" y="1820160"/>
            <a:ext cx="6177333" cy="751590"/>
          </a:xfrm>
        </p:spPr>
        <p:txBody>
          <a:bodyPr anchor="t">
            <a:noAutofit/>
          </a:bodyPr>
          <a:lstStyle/>
          <a:p>
            <a:pPr algn="ctr"/>
            <a:r>
              <a:rPr lang="fr-FR" sz="3600" b="1" dirty="0">
                <a:latin typeface="Arial" panose="020B0604020202020204" pitchFamily="34" charset="0"/>
                <a:cs typeface="Arial" panose="020B0604020202020204" pitchFamily="34" charset="0"/>
              </a:rPr>
              <a:t>L’objectif de Thomas est-il un objectif SMART?</a:t>
            </a:r>
          </a:p>
        </p:txBody>
      </p:sp>
      <p:sp>
        <p:nvSpPr>
          <p:cNvPr id="10" name="TextBox 9">
            <a:extLst>
              <a:ext uri="{FF2B5EF4-FFF2-40B4-BE49-F238E27FC236}">
                <a16:creationId xmlns:a16="http://schemas.microsoft.com/office/drawing/2014/main" id="{DC83C443-7DF8-463F-8659-3454022ECC32}"/>
              </a:ext>
              <a:ext uri="{C183D7F6-B498-43B3-948B-1728B52AA6E4}">
                <adec:decorative xmlns:adec="http://schemas.microsoft.com/office/drawing/2017/decorative" val="1"/>
              </a:ext>
            </a:extLst>
          </p:cNvPr>
          <p:cNvSpPr txBox="1"/>
          <p:nvPr>
            <p:custDataLst>
              <p:tags r:id="rId2"/>
            </p:custDataLst>
          </p:nvPr>
        </p:nvSpPr>
        <p:spPr>
          <a:xfrm>
            <a:off x="6923228" y="4920794"/>
            <a:ext cx="1560802" cy="167808"/>
          </a:xfrm>
          <a:prstGeom prst="rect">
            <a:avLst/>
          </a:prstGeom>
        </p:spPr>
        <p:txBody>
          <a:bodyPr wrap="none" rtlCol="0">
            <a:spAutoFit/>
          </a:bodyPr>
          <a:lstStyle/>
          <a:p>
            <a:pPr marL="0" indent="0" algn="l">
              <a:spcBef>
                <a:spcPts val="900"/>
              </a:spcBef>
              <a:spcAft>
                <a:spcPts val="450"/>
              </a:spcAft>
              <a:buClr>
                <a:schemeClr val="tx1">
                  <a:lumMod val="75000"/>
                  <a:lumOff val="25000"/>
                </a:schemeClr>
              </a:buClr>
              <a:buNone/>
            </a:pPr>
            <a:r>
              <a:rPr lang="fr-CA" sz="500" dirty="0">
                <a:solidFill>
                  <a:schemeClr val="tx1">
                    <a:lumMod val="75000"/>
                    <a:lumOff val="25000"/>
                  </a:schemeClr>
                </a:solidFill>
              </a:rPr>
              <a:t>© 2021 Comptables professionnels agréés du Canada</a:t>
            </a:r>
          </a:p>
        </p:txBody>
      </p:sp>
      <p:sp>
        <p:nvSpPr>
          <p:cNvPr id="8" name="Slide Number Placeholder 3">
            <a:extLst>
              <a:ext uri="{FF2B5EF4-FFF2-40B4-BE49-F238E27FC236}">
                <a16:creationId xmlns:a16="http://schemas.microsoft.com/office/drawing/2014/main" id="{7D8C4927-7FA6-4481-AAB8-1182A33A8D1F}"/>
              </a:ext>
            </a:extLst>
          </p:cNvPr>
          <p:cNvSpPr>
            <a:spLocks noGrp="1"/>
          </p:cNvSpPr>
          <p:nvPr>
            <p:ph type="sldNum" sz="quarter" idx="12"/>
            <p:custDataLst>
              <p:tags r:id="rId3"/>
            </p:custDataLst>
          </p:nvPr>
        </p:nvSpPr>
        <p:spPr>
          <a:xfrm>
            <a:off x="6816943" y="4760913"/>
            <a:ext cx="2057400" cy="273844"/>
          </a:xfrm>
        </p:spPr>
        <p:txBody>
          <a:bodyPr/>
          <a:lstStyle/>
          <a:p>
            <a:fld id="{C46176A1-C3B5-4D73-9900-3329469C287D}" type="slidenum">
              <a:rPr lang="fr-CA" smtClean="0">
                <a:solidFill>
                  <a:schemeClr val="tx1"/>
                </a:solidFill>
              </a:rPr>
              <a:t>9</a:t>
            </a:fld>
            <a:endParaRPr lang="fr-CA" dirty="0">
              <a:solidFill>
                <a:schemeClr val="tx1"/>
              </a:solidFill>
            </a:endParaRPr>
          </a:p>
        </p:txBody>
      </p:sp>
    </p:spTree>
    <p:extLst>
      <p:ext uri="{BB962C8B-B14F-4D97-AF65-F5344CB8AC3E}">
        <p14:creationId xmlns:p14="http://schemas.microsoft.com/office/powerpoint/2010/main" val="3600128033"/>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7.04.19"/>
  <p:tag name="AS_TITLE" val="Aspose.Slides for .NET 4.0"/>
  <p:tag name="AS_VERSION" val="17.4"/>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00.xml><?xml version="1.0" encoding="utf-8"?>
<p:tagLst xmlns:a="http://schemas.openxmlformats.org/drawingml/2006/main" xmlns:r="http://schemas.openxmlformats.org/officeDocument/2006/relationships" xmlns:p="http://schemas.openxmlformats.org/presentationml/2006/main">
  <p:tag name="AS_UNIQUEID" val="437"/>
</p:tagLst>
</file>

<file path=ppt/tags/tag101.xml><?xml version="1.0" encoding="utf-8"?>
<p:tagLst xmlns:a="http://schemas.openxmlformats.org/drawingml/2006/main" xmlns:r="http://schemas.openxmlformats.org/officeDocument/2006/relationships" xmlns:p="http://schemas.openxmlformats.org/presentationml/2006/main">
  <p:tag name="AS_UNIQUEID" val="438"/>
</p:tagLst>
</file>

<file path=ppt/tags/tag102.xml><?xml version="1.0" encoding="utf-8"?>
<p:tagLst xmlns:a="http://schemas.openxmlformats.org/drawingml/2006/main" xmlns:r="http://schemas.openxmlformats.org/officeDocument/2006/relationships" xmlns:p="http://schemas.openxmlformats.org/presentationml/2006/main">
  <p:tag name="AS_UNIQUEID" val="450"/>
  <p:tag name="NUM" val="1"/>
</p:tagLst>
</file>

<file path=ppt/tags/tag103.xml><?xml version="1.0" encoding="utf-8"?>
<p:tagLst xmlns:a="http://schemas.openxmlformats.org/drawingml/2006/main" xmlns:r="http://schemas.openxmlformats.org/officeDocument/2006/relationships" xmlns:p="http://schemas.openxmlformats.org/presentationml/2006/main">
  <p:tag name="AS_UNIQUEID" val="453"/>
  <p:tag name="NUM" val="2"/>
</p:tagLst>
</file>

<file path=ppt/tags/tag104.xml><?xml version="1.0" encoding="utf-8"?>
<p:tagLst xmlns:a="http://schemas.openxmlformats.org/drawingml/2006/main" xmlns:r="http://schemas.openxmlformats.org/officeDocument/2006/relationships" xmlns:p="http://schemas.openxmlformats.org/presentationml/2006/main">
  <p:tag name="AS_UNIQUEID" val="455"/>
  <p:tag name="NUM" val="3"/>
</p:tagLst>
</file>

<file path=ppt/tags/tag105.xml><?xml version="1.0" encoding="utf-8"?>
<p:tagLst xmlns:a="http://schemas.openxmlformats.org/drawingml/2006/main" xmlns:r="http://schemas.openxmlformats.org/officeDocument/2006/relationships" xmlns:p="http://schemas.openxmlformats.org/presentationml/2006/main">
  <p:tag name="AS_UNIQUEID" val="457"/>
  <p:tag name="NUM" val="4"/>
</p:tagLst>
</file>

<file path=ppt/tags/tag106.xml><?xml version="1.0" encoding="utf-8"?>
<p:tagLst xmlns:a="http://schemas.openxmlformats.org/drawingml/2006/main" xmlns:r="http://schemas.openxmlformats.org/officeDocument/2006/relationships" xmlns:p="http://schemas.openxmlformats.org/presentationml/2006/main">
  <p:tag name="AS_UNIQUEID" val="458"/>
  <p:tag name="NUM" val="5"/>
</p:tagLst>
</file>

<file path=ppt/tags/tag107.xml><?xml version="1.0" encoding="utf-8"?>
<p:tagLst xmlns:a="http://schemas.openxmlformats.org/drawingml/2006/main" xmlns:r="http://schemas.openxmlformats.org/officeDocument/2006/relationships" xmlns:p="http://schemas.openxmlformats.org/presentationml/2006/main">
  <p:tag name="AS_UNIQUEID" val="459"/>
  <p:tag name="NUM" val="6"/>
</p:tagLst>
</file>

<file path=ppt/tags/tag108.xml><?xml version="1.0" encoding="utf-8"?>
<p:tagLst xmlns:a="http://schemas.openxmlformats.org/drawingml/2006/main" xmlns:r="http://schemas.openxmlformats.org/officeDocument/2006/relationships" xmlns:p="http://schemas.openxmlformats.org/presentationml/2006/main">
  <p:tag name="AS_UNIQUEID" val="461"/>
  <p:tag name="NUM" val="7"/>
</p:tagLst>
</file>

<file path=ppt/tags/tag109.xml><?xml version="1.0" encoding="utf-8"?>
<p:tagLst xmlns:a="http://schemas.openxmlformats.org/drawingml/2006/main" xmlns:r="http://schemas.openxmlformats.org/officeDocument/2006/relationships" xmlns:p="http://schemas.openxmlformats.org/presentationml/2006/main">
  <p:tag name="AS_UNIQUEID" val="462"/>
  <p:tag name="NUM" val="8"/>
</p:tagLst>
</file>

<file path=ppt/tags/tag11.xml><?xml version="1.0" encoding="utf-8"?>
<p:tagLst xmlns:a="http://schemas.openxmlformats.org/drawingml/2006/main" xmlns:r="http://schemas.openxmlformats.org/officeDocument/2006/relationships" xmlns:p="http://schemas.openxmlformats.org/presentationml/2006/main">
  <p:tag name="NUM" val="3"/>
</p:tagLst>
</file>

<file path=ppt/tags/tag110.xml><?xml version="1.0" encoding="utf-8"?>
<p:tagLst xmlns:a="http://schemas.openxmlformats.org/drawingml/2006/main" xmlns:r="http://schemas.openxmlformats.org/officeDocument/2006/relationships" xmlns:p="http://schemas.openxmlformats.org/presentationml/2006/main">
  <p:tag name="NUM" val="9"/>
</p:tagLst>
</file>

<file path=ppt/tags/tag111.xml><?xml version="1.0" encoding="utf-8"?>
<p:tagLst xmlns:a="http://schemas.openxmlformats.org/drawingml/2006/main" xmlns:r="http://schemas.openxmlformats.org/officeDocument/2006/relationships" xmlns:p="http://schemas.openxmlformats.org/presentationml/2006/main">
  <p:tag name="NUM" val="10"/>
</p:tagLst>
</file>

<file path=ppt/tags/tag112.xml><?xml version="1.0" encoding="utf-8"?>
<p:tagLst xmlns:a="http://schemas.openxmlformats.org/drawingml/2006/main" xmlns:r="http://schemas.openxmlformats.org/officeDocument/2006/relationships" xmlns:p="http://schemas.openxmlformats.org/presentationml/2006/main">
  <p:tag name="NUM" val="11"/>
</p:tagLst>
</file>

<file path=ppt/tags/tag113.xml><?xml version="1.0" encoding="utf-8"?>
<p:tagLst xmlns:a="http://schemas.openxmlformats.org/drawingml/2006/main" xmlns:r="http://schemas.openxmlformats.org/officeDocument/2006/relationships" xmlns:p="http://schemas.openxmlformats.org/presentationml/2006/main">
  <p:tag name="NUM" val="12"/>
</p:tagLst>
</file>

<file path=ppt/tags/tag114.xml><?xml version="1.0" encoding="utf-8"?>
<p:tagLst xmlns:a="http://schemas.openxmlformats.org/drawingml/2006/main" xmlns:r="http://schemas.openxmlformats.org/officeDocument/2006/relationships" xmlns:p="http://schemas.openxmlformats.org/presentationml/2006/main">
  <p:tag name="NUM" val="13"/>
</p:tagLst>
</file>

<file path=ppt/tags/tag115.xml><?xml version="1.0" encoding="utf-8"?>
<p:tagLst xmlns:a="http://schemas.openxmlformats.org/drawingml/2006/main" xmlns:r="http://schemas.openxmlformats.org/officeDocument/2006/relationships" xmlns:p="http://schemas.openxmlformats.org/presentationml/2006/main">
  <p:tag name="AS_UNIQUEID" val="442"/>
  <p:tag name="NUM" val="14"/>
</p:tagLst>
</file>

<file path=ppt/tags/tag116.xml><?xml version="1.0" encoding="utf-8"?>
<p:tagLst xmlns:a="http://schemas.openxmlformats.org/drawingml/2006/main" xmlns:r="http://schemas.openxmlformats.org/officeDocument/2006/relationships" xmlns:p="http://schemas.openxmlformats.org/presentationml/2006/main">
  <p:tag name="AS_UNIQUEID" val="446"/>
</p:tagLst>
</file>

<file path=ppt/tags/tag117.xml><?xml version="1.0" encoding="utf-8"?>
<p:tagLst xmlns:a="http://schemas.openxmlformats.org/drawingml/2006/main" xmlns:r="http://schemas.openxmlformats.org/officeDocument/2006/relationships" xmlns:p="http://schemas.openxmlformats.org/presentationml/2006/main">
  <p:tag name="AS_UNIQUEID" val="447"/>
</p:tagLst>
</file>

<file path=ppt/tags/tag118.xml><?xml version="1.0" encoding="utf-8"?>
<p:tagLst xmlns:a="http://schemas.openxmlformats.org/drawingml/2006/main" xmlns:r="http://schemas.openxmlformats.org/officeDocument/2006/relationships" xmlns:p="http://schemas.openxmlformats.org/presentationml/2006/main">
  <p:tag name="AS_UNIQUEID" val="448"/>
</p:tagLst>
</file>

<file path=ppt/tags/tag119.xml><?xml version="1.0" encoding="utf-8"?>
<p:tagLst xmlns:a="http://schemas.openxmlformats.org/drawingml/2006/main" xmlns:r="http://schemas.openxmlformats.org/officeDocument/2006/relationships" xmlns:p="http://schemas.openxmlformats.org/presentationml/2006/main">
  <p:tag name="AS_UNIQUEID" val="468"/>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4"/>
</p:tagLst>
</file>

<file path=ppt/tags/tag120.xml><?xml version="1.0" encoding="utf-8"?>
<p:tagLst xmlns:a="http://schemas.openxmlformats.org/drawingml/2006/main" xmlns:r="http://schemas.openxmlformats.org/officeDocument/2006/relationships" xmlns:p="http://schemas.openxmlformats.org/presentationml/2006/main">
  <p:tag name="AS_UNIQUEID" val="469"/>
  <p:tag name="NUM" val="2"/>
</p:tagLst>
</file>

<file path=ppt/tags/tag121.xml><?xml version="1.0" encoding="utf-8"?>
<p:tagLst xmlns:a="http://schemas.openxmlformats.org/drawingml/2006/main" xmlns:r="http://schemas.openxmlformats.org/officeDocument/2006/relationships" xmlns:p="http://schemas.openxmlformats.org/presentationml/2006/main">
  <p:tag name="AS_UNIQUEID" val="475"/>
  <p:tag name="NUM" val="3"/>
</p:tagLst>
</file>

<file path=ppt/tags/tag122.xml><?xml version="1.0" encoding="utf-8"?>
<p:tagLst xmlns:a="http://schemas.openxmlformats.org/drawingml/2006/main" xmlns:r="http://schemas.openxmlformats.org/officeDocument/2006/relationships" xmlns:p="http://schemas.openxmlformats.org/presentationml/2006/main">
  <p:tag name="AS_UNIQUEID" val="442"/>
  <p:tag name="NUM" val="5"/>
</p:tagLst>
</file>

<file path=ppt/tags/tag123.xml><?xml version="1.0" encoding="utf-8"?>
<p:tagLst xmlns:a="http://schemas.openxmlformats.org/drawingml/2006/main" xmlns:r="http://schemas.openxmlformats.org/officeDocument/2006/relationships" xmlns:p="http://schemas.openxmlformats.org/presentationml/2006/main">
  <p:tag name="AS_UNIQUEID" val="464"/>
</p:tagLst>
</file>

<file path=ppt/tags/tag124.xml><?xml version="1.0" encoding="utf-8"?>
<p:tagLst xmlns:a="http://schemas.openxmlformats.org/drawingml/2006/main" xmlns:r="http://schemas.openxmlformats.org/officeDocument/2006/relationships" xmlns:p="http://schemas.openxmlformats.org/presentationml/2006/main">
  <p:tag name="AS_UNIQUEID" val="465"/>
</p:tagLst>
</file>

<file path=ppt/tags/tag125.xml><?xml version="1.0" encoding="utf-8"?>
<p:tagLst xmlns:a="http://schemas.openxmlformats.org/drawingml/2006/main" xmlns:r="http://schemas.openxmlformats.org/officeDocument/2006/relationships" xmlns:p="http://schemas.openxmlformats.org/presentationml/2006/main">
  <p:tag name="AS_UNIQUEID" val="466"/>
</p:tagLst>
</file>

<file path=ppt/tags/tag13.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2"/>
</p:tagLst>
</file>

<file path=ppt/tags/tag15.xml><?xml version="1.0" encoding="utf-8"?>
<p:tagLst xmlns:a="http://schemas.openxmlformats.org/drawingml/2006/main" xmlns:r="http://schemas.openxmlformats.org/officeDocument/2006/relationships" xmlns:p="http://schemas.openxmlformats.org/presentationml/2006/main">
  <p:tag name="NUM" val="3"/>
</p:tagLst>
</file>

<file path=ppt/tags/tag16.xml><?xml version="1.0" encoding="utf-8"?>
<p:tagLst xmlns:a="http://schemas.openxmlformats.org/drawingml/2006/main" xmlns:r="http://schemas.openxmlformats.org/officeDocument/2006/relationships" xmlns:p="http://schemas.openxmlformats.org/presentationml/2006/main">
  <p:tag name="NUM" val="4"/>
</p:tagLst>
</file>

<file path=ppt/tags/tag17.xml><?xml version="1.0" encoding="utf-8"?>
<p:tagLst xmlns:a="http://schemas.openxmlformats.org/drawingml/2006/main" xmlns:r="http://schemas.openxmlformats.org/officeDocument/2006/relationships" xmlns:p="http://schemas.openxmlformats.org/presentationml/2006/main">
  <p:tag name="NUM" val="5"/>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3"/>
</p:tagLst>
</file>

<file path=ppt/tags/tag21.xml><?xml version="1.0" encoding="utf-8"?>
<p:tagLst xmlns:a="http://schemas.openxmlformats.org/drawingml/2006/main" xmlns:r="http://schemas.openxmlformats.org/officeDocument/2006/relationships" xmlns:p="http://schemas.openxmlformats.org/presentationml/2006/main">
  <p:tag name="NUM" val="4"/>
</p:tagLst>
</file>

<file path=ppt/tags/tag22.xml><?xml version="1.0" encoding="utf-8"?>
<p:tagLst xmlns:a="http://schemas.openxmlformats.org/drawingml/2006/main" xmlns:r="http://schemas.openxmlformats.org/officeDocument/2006/relationships" xmlns:p="http://schemas.openxmlformats.org/presentationml/2006/main">
  <p:tag name="NUM" val="5"/>
</p:tagLst>
</file>

<file path=ppt/tags/tag23.xml><?xml version="1.0" encoding="utf-8"?>
<p:tagLst xmlns:a="http://schemas.openxmlformats.org/drawingml/2006/main" xmlns:r="http://schemas.openxmlformats.org/officeDocument/2006/relationships" xmlns:p="http://schemas.openxmlformats.org/presentationml/2006/main">
  <p:tag name="NUM" val="6"/>
</p:tagLst>
</file>

<file path=ppt/tags/tag24.xml><?xml version="1.0" encoding="utf-8"?>
<p:tagLst xmlns:a="http://schemas.openxmlformats.org/drawingml/2006/main" xmlns:r="http://schemas.openxmlformats.org/officeDocument/2006/relationships" xmlns:p="http://schemas.openxmlformats.org/presentationml/2006/main">
  <p:tag name="NUM" val="7"/>
</p:tagLst>
</file>

<file path=ppt/tags/tag25.xml><?xml version="1.0" encoding="utf-8"?>
<p:tagLst xmlns:a="http://schemas.openxmlformats.org/drawingml/2006/main" xmlns:r="http://schemas.openxmlformats.org/officeDocument/2006/relationships" xmlns:p="http://schemas.openxmlformats.org/presentationml/2006/main">
  <p:tag name="NUM" val="8"/>
</p:tagLst>
</file>

<file path=ppt/tags/tag26.xml><?xml version="1.0" encoding="utf-8"?>
<p:tagLst xmlns:a="http://schemas.openxmlformats.org/drawingml/2006/main" xmlns:r="http://schemas.openxmlformats.org/officeDocument/2006/relationships" xmlns:p="http://schemas.openxmlformats.org/presentationml/2006/main">
  <p:tag name="NUM" val="9"/>
</p:tagLst>
</file>

<file path=ppt/tags/tag27.xml><?xml version="1.0" encoding="utf-8"?>
<p:tagLst xmlns:a="http://schemas.openxmlformats.org/drawingml/2006/main" xmlns:r="http://schemas.openxmlformats.org/officeDocument/2006/relationships" xmlns:p="http://schemas.openxmlformats.org/presentationml/2006/main">
  <p:tag name="NUM" val="10"/>
</p:tagLst>
</file>

<file path=ppt/tags/tag28.xml><?xml version="1.0" encoding="utf-8"?>
<p:tagLst xmlns:a="http://schemas.openxmlformats.org/drawingml/2006/main" xmlns:r="http://schemas.openxmlformats.org/officeDocument/2006/relationships" xmlns:p="http://schemas.openxmlformats.org/presentationml/2006/main">
  <p:tag name="NUM" val="11"/>
</p:tagLst>
</file>

<file path=ppt/tags/tag29.xml><?xml version="1.0" encoding="utf-8"?>
<p:tagLst xmlns:a="http://schemas.openxmlformats.org/drawingml/2006/main" xmlns:r="http://schemas.openxmlformats.org/officeDocument/2006/relationships" xmlns:p="http://schemas.openxmlformats.org/presentationml/2006/main">
  <p:tag name="NUM" val="12"/>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30.xml><?xml version="1.0" encoding="utf-8"?>
<p:tagLst xmlns:a="http://schemas.openxmlformats.org/drawingml/2006/main" xmlns:r="http://schemas.openxmlformats.org/officeDocument/2006/relationships" xmlns:p="http://schemas.openxmlformats.org/presentationml/2006/main">
  <p:tag name="NUM" val="13"/>
</p:tagLst>
</file>

<file path=ppt/tags/tag31.xml><?xml version="1.0" encoding="utf-8"?>
<p:tagLst xmlns:a="http://schemas.openxmlformats.org/drawingml/2006/main" xmlns:r="http://schemas.openxmlformats.org/officeDocument/2006/relationships" xmlns:p="http://schemas.openxmlformats.org/presentationml/2006/main">
  <p:tag name="NUM" val="14"/>
</p:tagLst>
</file>

<file path=ppt/tags/tag32.xml><?xml version="1.0" encoding="utf-8"?>
<p:tagLst xmlns:a="http://schemas.openxmlformats.org/drawingml/2006/main" xmlns:r="http://schemas.openxmlformats.org/officeDocument/2006/relationships" xmlns:p="http://schemas.openxmlformats.org/presentationml/2006/main">
  <p:tag name="NUM" val="15"/>
</p:tagLst>
</file>

<file path=ppt/tags/tag33.xml><?xml version="1.0" encoding="utf-8"?>
<p:tagLst xmlns:a="http://schemas.openxmlformats.org/drawingml/2006/main" xmlns:r="http://schemas.openxmlformats.org/officeDocument/2006/relationships" xmlns:p="http://schemas.openxmlformats.org/presentationml/2006/main">
  <p:tag name="NUM" val="16"/>
</p:tagLst>
</file>

<file path=ppt/tags/tag34.xml><?xml version="1.0" encoding="utf-8"?>
<p:tagLst xmlns:a="http://schemas.openxmlformats.org/drawingml/2006/main" xmlns:r="http://schemas.openxmlformats.org/officeDocument/2006/relationships" xmlns:p="http://schemas.openxmlformats.org/presentationml/2006/main">
  <p:tag name="NUM" val="17"/>
</p:tagLst>
</file>

<file path=ppt/tags/tag35.xml><?xml version="1.0" encoding="utf-8"?>
<p:tagLst xmlns:a="http://schemas.openxmlformats.org/drawingml/2006/main" xmlns:r="http://schemas.openxmlformats.org/officeDocument/2006/relationships" xmlns:p="http://schemas.openxmlformats.org/presentationml/2006/main">
  <p:tag name="NUM" val="18"/>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NUM" val="4"/>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3"/>
</p:tagLst>
</file>

<file path=ppt/tags/tag43.xml><?xml version="1.0" encoding="utf-8"?>
<p:tagLst xmlns:a="http://schemas.openxmlformats.org/drawingml/2006/main" xmlns:r="http://schemas.openxmlformats.org/officeDocument/2006/relationships" xmlns:p="http://schemas.openxmlformats.org/presentationml/2006/main">
  <p:tag name="NUM" val="4"/>
</p:tagLst>
</file>

<file path=ppt/tags/tag44.xml><?xml version="1.0" encoding="utf-8"?>
<p:tagLst xmlns:a="http://schemas.openxmlformats.org/drawingml/2006/main" xmlns:r="http://schemas.openxmlformats.org/officeDocument/2006/relationships" xmlns:p="http://schemas.openxmlformats.org/presentationml/2006/main">
  <p:tag name="NUM" val="5"/>
</p:tagLst>
</file>

<file path=ppt/tags/tag45.xml><?xml version="1.0" encoding="utf-8"?>
<p:tagLst xmlns:a="http://schemas.openxmlformats.org/drawingml/2006/main" xmlns:r="http://schemas.openxmlformats.org/officeDocument/2006/relationships" xmlns:p="http://schemas.openxmlformats.org/presentationml/2006/main">
  <p:tag name="NUM" val="6"/>
</p:tagLst>
</file>

<file path=ppt/tags/tag46.xml><?xml version="1.0" encoding="utf-8"?>
<p:tagLst xmlns:a="http://schemas.openxmlformats.org/drawingml/2006/main" xmlns:r="http://schemas.openxmlformats.org/officeDocument/2006/relationships" xmlns:p="http://schemas.openxmlformats.org/presentationml/2006/main">
  <p:tag name="NUM" val="7"/>
</p:tagLst>
</file>

<file path=ppt/tags/tag47.xml><?xml version="1.0" encoding="utf-8"?>
<p:tagLst xmlns:a="http://schemas.openxmlformats.org/drawingml/2006/main" xmlns:r="http://schemas.openxmlformats.org/officeDocument/2006/relationships" xmlns:p="http://schemas.openxmlformats.org/presentationml/2006/main">
  <p:tag name="NUM" val="2"/>
</p:tagLst>
</file>

<file path=ppt/tags/tag48.xml><?xml version="1.0" encoding="utf-8"?>
<p:tagLst xmlns:a="http://schemas.openxmlformats.org/drawingml/2006/main" xmlns:r="http://schemas.openxmlformats.org/officeDocument/2006/relationships" xmlns:p="http://schemas.openxmlformats.org/presentationml/2006/main">
  <p:tag name="NUM" val="5"/>
</p:tagLst>
</file>

<file path=ppt/tags/tag49.xml><?xml version="1.0" encoding="utf-8"?>
<p:tagLst xmlns:a="http://schemas.openxmlformats.org/drawingml/2006/main" xmlns:r="http://schemas.openxmlformats.org/officeDocument/2006/relationships" xmlns:p="http://schemas.openxmlformats.org/presentationml/2006/main">
  <p:tag name="NUM" val="7"/>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2"/>
</p:tagLst>
</file>

<file path=ppt/tags/tag52.xml><?xml version="1.0" encoding="utf-8"?>
<p:tagLst xmlns:a="http://schemas.openxmlformats.org/drawingml/2006/main" xmlns:r="http://schemas.openxmlformats.org/officeDocument/2006/relationships" xmlns:p="http://schemas.openxmlformats.org/presentationml/2006/main">
  <p:tag name="NUM" val="3"/>
</p:tagLst>
</file>

<file path=ppt/tags/tag53.xml><?xml version="1.0" encoding="utf-8"?>
<p:tagLst xmlns:a="http://schemas.openxmlformats.org/drawingml/2006/main" xmlns:r="http://schemas.openxmlformats.org/officeDocument/2006/relationships" xmlns:p="http://schemas.openxmlformats.org/presentationml/2006/main">
  <p:tag name="NUM" val="4"/>
</p:tagLst>
</file>

<file path=ppt/tags/tag54.xml><?xml version="1.0" encoding="utf-8"?>
<p:tagLst xmlns:a="http://schemas.openxmlformats.org/drawingml/2006/main" xmlns:r="http://schemas.openxmlformats.org/officeDocument/2006/relationships" xmlns:p="http://schemas.openxmlformats.org/presentationml/2006/main">
  <p:tag name="NUM" val="5"/>
</p:tagLst>
</file>

<file path=ppt/tags/tag55.xml><?xml version="1.0" encoding="utf-8"?>
<p:tagLst xmlns:a="http://schemas.openxmlformats.org/drawingml/2006/main" xmlns:r="http://schemas.openxmlformats.org/officeDocument/2006/relationships" xmlns:p="http://schemas.openxmlformats.org/presentationml/2006/main">
  <p:tag name="NUM" val="6"/>
</p:tagLst>
</file>

<file path=ppt/tags/tag56.xml><?xml version="1.0" encoding="utf-8"?>
<p:tagLst xmlns:a="http://schemas.openxmlformats.org/drawingml/2006/main" xmlns:r="http://schemas.openxmlformats.org/officeDocument/2006/relationships" xmlns:p="http://schemas.openxmlformats.org/presentationml/2006/main">
  <p:tag name="NUM" val="7"/>
</p:tagLst>
</file>

<file path=ppt/tags/tag57.xml><?xml version="1.0" encoding="utf-8"?>
<p:tagLst xmlns:a="http://schemas.openxmlformats.org/drawingml/2006/main" xmlns:r="http://schemas.openxmlformats.org/officeDocument/2006/relationships" xmlns:p="http://schemas.openxmlformats.org/presentationml/2006/main">
  <p:tag name="NUM" val="2"/>
</p:tagLst>
</file>

<file path=ppt/tags/tag58.xml><?xml version="1.0" encoding="utf-8"?>
<p:tagLst xmlns:a="http://schemas.openxmlformats.org/drawingml/2006/main" xmlns:r="http://schemas.openxmlformats.org/officeDocument/2006/relationships" xmlns:p="http://schemas.openxmlformats.org/presentationml/2006/main">
  <p:tag name="NUM" val="5"/>
</p:tagLst>
</file>

<file path=ppt/tags/tag59.xml><?xml version="1.0" encoding="utf-8"?>
<p:tagLst xmlns:a="http://schemas.openxmlformats.org/drawingml/2006/main" xmlns:r="http://schemas.openxmlformats.org/officeDocument/2006/relationships" xmlns:p="http://schemas.openxmlformats.org/presentationml/2006/main">
  <p:tag name="NUM" val="7"/>
</p:tagLst>
</file>

<file path=ppt/tags/tag6.xml><?xml version="1.0" encoding="utf-8"?>
<p:tagLst xmlns:a="http://schemas.openxmlformats.org/drawingml/2006/main" xmlns:r="http://schemas.openxmlformats.org/officeDocument/2006/relationships" xmlns:p="http://schemas.openxmlformats.org/presentationml/2006/main">
  <p:tag name="NUM" val="1"/>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2"/>
</p:tagLst>
</file>

<file path=ppt/tags/tag62.xml><?xml version="1.0" encoding="utf-8"?>
<p:tagLst xmlns:a="http://schemas.openxmlformats.org/drawingml/2006/main" xmlns:r="http://schemas.openxmlformats.org/officeDocument/2006/relationships" xmlns:p="http://schemas.openxmlformats.org/presentationml/2006/main">
  <p:tag name="NUM" val="3"/>
</p:tagLst>
</file>

<file path=ppt/tags/tag63.xml><?xml version="1.0" encoding="utf-8"?>
<p:tagLst xmlns:a="http://schemas.openxmlformats.org/drawingml/2006/main" xmlns:r="http://schemas.openxmlformats.org/officeDocument/2006/relationships" xmlns:p="http://schemas.openxmlformats.org/presentationml/2006/main">
  <p:tag name="NUM" val="4"/>
</p:tagLst>
</file>

<file path=ppt/tags/tag64.xml><?xml version="1.0" encoding="utf-8"?>
<p:tagLst xmlns:a="http://schemas.openxmlformats.org/drawingml/2006/main" xmlns:r="http://schemas.openxmlformats.org/officeDocument/2006/relationships" xmlns:p="http://schemas.openxmlformats.org/presentationml/2006/main">
  <p:tag name="NUM" val="5"/>
</p:tagLst>
</file>

<file path=ppt/tags/tag65.xml><?xml version="1.0" encoding="utf-8"?>
<p:tagLst xmlns:a="http://schemas.openxmlformats.org/drawingml/2006/main" xmlns:r="http://schemas.openxmlformats.org/officeDocument/2006/relationships" xmlns:p="http://schemas.openxmlformats.org/presentationml/2006/main">
  <p:tag name="NUM" val="6"/>
</p:tagLst>
</file>

<file path=ppt/tags/tag66.xml><?xml version="1.0" encoding="utf-8"?>
<p:tagLst xmlns:a="http://schemas.openxmlformats.org/drawingml/2006/main" xmlns:r="http://schemas.openxmlformats.org/officeDocument/2006/relationships" xmlns:p="http://schemas.openxmlformats.org/presentationml/2006/main">
  <p:tag name="NUM" val="7"/>
</p:tagLst>
</file>

<file path=ppt/tags/tag67.xml><?xml version="1.0" encoding="utf-8"?>
<p:tagLst xmlns:a="http://schemas.openxmlformats.org/drawingml/2006/main" xmlns:r="http://schemas.openxmlformats.org/officeDocument/2006/relationships" xmlns:p="http://schemas.openxmlformats.org/presentationml/2006/main">
  <p:tag name="NUM" val="2"/>
</p:tagLst>
</file>

<file path=ppt/tags/tag68.xml><?xml version="1.0" encoding="utf-8"?>
<p:tagLst xmlns:a="http://schemas.openxmlformats.org/drawingml/2006/main" xmlns:r="http://schemas.openxmlformats.org/officeDocument/2006/relationships" xmlns:p="http://schemas.openxmlformats.org/presentationml/2006/main">
  <p:tag name="NUM" val="5"/>
</p:tagLst>
</file>

<file path=ppt/tags/tag69.xml><?xml version="1.0" encoding="utf-8"?>
<p:tagLst xmlns:a="http://schemas.openxmlformats.org/drawingml/2006/main" xmlns:r="http://schemas.openxmlformats.org/officeDocument/2006/relationships" xmlns:p="http://schemas.openxmlformats.org/presentationml/2006/main">
  <p:tag name="NUM" val="7"/>
</p:tagLst>
</file>

<file path=ppt/tags/tag7.xml><?xml version="1.0" encoding="utf-8"?>
<p:tagLst xmlns:a="http://schemas.openxmlformats.org/drawingml/2006/main" xmlns:r="http://schemas.openxmlformats.org/officeDocument/2006/relationships" xmlns:p="http://schemas.openxmlformats.org/presentationml/2006/main">
  <p:tag name="NUM" val="2"/>
</p:tagLst>
</file>

<file path=ppt/tags/tag70.xml><?xml version="1.0" encoding="utf-8"?>
<p:tagLst xmlns:a="http://schemas.openxmlformats.org/drawingml/2006/main" xmlns:r="http://schemas.openxmlformats.org/officeDocument/2006/relationships" xmlns:p="http://schemas.openxmlformats.org/presentationml/2006/main">
  <p:tag name="NUM" val="1"/>
</p:tagLst>
</file>

<file path=ppt/tags/tag71.xml><?xml version="1.0" encoding="utf-8"?>
<p:tagLst xmlns:a="http://schemas.openxmlformats.org/drawingml/2006/main" xmlns:r="http://schemas.openxmlformats.org/officeDocument/2006/relationships" xmlns:p="http://schemas.openxmlformats.org/presentationml/2006/main">
  <p:tag name="NUM" val="2"/>
</p:tagLst>
</file>

<file path=ppt/tags/tag72.xml><?xml version="1.0" encoding="utf-8"?>
<p:tagLst xmlns:a="http://schemas.openxmlformats.org/drawingml/2006/main" xmlns:r="http://schemas.openxmlformats.org/officeDocument/2006/relationships" xmlns:p="http://schemas.openxmlformats.org/presentationml/2006/main">
  <p:tag name="NUM" val="3"/>
</p:tagLst>
</file>

<file path=ppt/tags/tag73.xml><?xml version="1.0" encoding="utf-8"?>
<p:tagLst xmlns:a="http://schemas.openxmlformats.org/drawingml/2006/main" xmlns:r="http://schemas.openxmlformats.org/officeDocument/2006/relationships" xmlns:p="http://schemas.openxmlformats.org/presentationml/2006/main">
  <p:tag name="NUM" val="4"/>
</p:tagLst>
</file>

<file path=ppt/tags/tag74.xml><?xml version="1.0" encoding="utf-8"?>
<p:tagLst xmlns:a="http://schemas.openxmlformats.org/drawingml/2006/main" xmlns:r="http://schemas.openxmlformats.org/officeDocument/2006/relationships" xmlns:p="http://schemas.openxmlformats.org/presentationml/2006/main">
  <p:tag name="NUM" val="5"/>
</p:tagLst>
</file>

<file path=ppt/tags/tag75.xml><?xml version="1.0" encoding="utf-8"?>
<p:tagLst xmlns:a="http://schemas.openxmlformats.org/drawingml/2006/main" xmlns:r="http://schemas.openxmlformats.org/officeDocument/2006/relationships" xmlns:p="http://schemas.openxmlformats.org/presentationml/2006/main">
  <p:tag name="NUM" val="6"/>
</p:tagLst>
</file>

<file path=ppt/tags/tag76.xml><?xml version="1.0" encoding="utf-8"?>
<p:tagLst xmlns:a="http://schemas.openxmlformats.org/drawingml/2006/main" xmlns:r="http://schemas.openxmlformats.org/officeDocument/2006/relationships" xmlns:p="http://schemas.openxmlformats.org/presentationml/2006/main">
  <p:tag name="NUM" val="7"/>
</p:tagLst>
</file>

<file path=ppt/tags/tag77.xml><?xml version="1.0" encoding="utf-8"?>
<p:tagLst xmlns:a="http://schemas.openxmlformats.org/drawingml/2006/main" xmlns:r="http://schemas.openxmlformats.org/officeDocument/2006/relationships" xmlns:p="http://schemas.openxmlformats.org/presentationml/2006/main">
  <p:tag name="NUM" val="2"/>
</p:tagLst>
</file>

<file path=ppt/tags/tag78.xml><?xml version="1.0" encoding="utf-8"?>
<p:tagLst xmlns:a="http://schemas.openxmlformats.org/drawingml/2006/main" xmlns:r="http://schemas.openxmlformats.org/officeDocument/2006/relationships" xmlns:p="http://schemas.openxmlformats.org/presentationml/2006/main">
  <p:tag name="NUM" val="5"/>
</p:tagLst>
</file>

<file path=ppt/tags/tag79.xml><?xml version="1.0" encoding="utf-8"?>
<p:tagLst xmlns:a="http://schemas.openxmlformats.org/drawingml/2006/main" xmlns:r="http://schemas.openxmlformats.org/officeDocument/2006/relationships" xmlns:p="http://schemas.openxmlformats.org/presentationml/2006/main">
  <p:tag name="NUM" val="7"/>
</p:tagLst>
</file>

<file path=ppt/tags/tag8.xml><?xml version="1.0" encoding="utf-8"?>
<p:tagLst xmlns:a="http://schemas.openxmlformats.org/drawingml/2006/main" xmlns:r="http://schemas.openxmlformats.org/officeDocument/2006/relationships" xmlns:p="http://schemas.openxmlformats.org/presentationml/2006/main">
  <p:tag name="NUM" val="3"/>
</p:tagLst>
</file>

<file path=ppt/tags/tag80.xml><?xml version="1.0" encoding="utf-8"?>
<p:tagLst xmlns:a="http://schemas.openxmlformats.org/drawingml/2006/main" xmlns:r="http://schemas.openxmlformats.org/officeDocument/2006/relationships" xmlns:p="http://schemas.openxmlformats.org/presentationml/2006/main">
  <p:tag name="NUM" val="1"/>
</p:tagLst>
</file>

<file path=ppt/tags/tag81.xml><?xml version="1.0" encoding="utf-8"?>
<p:tagLst xmlns:a="http://schemas.openxmlformats.org/drawingml/2006/main" xmlns:r="http://schemas.openxmlformats.org/officeDocument/2006/relationships" xmlns:p="http://schemas.openxmlformats.org/presentationml/2006/main">
  <p:tag name="NUM" val="2"/>
</p:tagLst>
</file>

<file path=ppt/tags/tag82.xml><?xml version="1.0" encoding="utf-8"?>
<p:tagLst xmlns:a="http://schemas.openxmlformats.org/drawingml/2006/main" xmlns:r="http://schemas.openxmlformats.org/officeDocument/2006/relationships" xmlns:p="http://schemas.openxmlformats.org/presentationml/2006/main">
  <p:tag name="NUM" val="3"/>
</p:tagLst>
</file>

<file path=ppt/tags/tag83.xml><?xml version="1.0" encoding="utf-8"?>
<p:tagLst xmlns:a="http://schemas.openxmlformats.org/drawingml/2006/main" xmlns:r="http://schemas.openxmlformats.org/officeDocument/2006/relationships" xmlns:p="http://schemas.openxmlformats.org/presentationml/2006/main">
  <p:tag name="NUM" val="4"/>
</p:tagLst>
</file>

<file path=ppt/tags/tag84.xml><?xml version="1.0" encoding="utf-8"?>
<p:tagLst xmlns:a="http://schemas.openxmlformats.org/drawingml/2006/main" xmlns:r="http://schemas.openxmlformats.org/officeDocument/2006/relationships" xmlns:p="http://schemas.openxmlformats.org/presentationml/2006/main">
  <p:tag name="NUM" val="5"/>
</p:tagLst>
</file>

<file path=ppt/tags/tag85.xml><?xml version="1.0" encoding="utf-8"?>
<p:tagLst xmlns:a="http://schemas.openxmlformats.org/drawingml/2006/main" xmlns:r="http://schemas.openxmlformats.org/officeDocument/2006/relationships" xmlns:p="http://schemas.openxmlformats.org/presentationml/2006/main">
  <p:tag name="NUM" val="6"/>
</p:tagLst>
</file>

<file path=ppt/tags/tag86.xml><?xml version="1.0" encoding="utf-8"?>
<p:tagLst xmlns:a="http://schemas.openxmlformats.org/drawingml/2006/main" xmlns:r="http://schemas.openxmlformats.org/officeDocument/2006/relationships" xmlns:p="http://schemas.openxmlformats.org/presentationml/2006/main">
  <p:tag name="NUM" val="7"/>
</p:tagLst>
</file>

<file path=ppt/tags/tag87.xml><?xml version="1.0" encoding="utf-8"?>
<p:tagLst xmlns:a="http://schemas.openxmlformats.org/drawingml/2006/main" xmlns:r="http://schemas.openxmlformats.org/officeDocument/2006/relationships" xmlns:p="http://schemas.openxmlformats.org/presentationml/2006/main">
  <p:tag name="NUM" val="1"/>
</p:tagLst>
</file>

<file path=ppt/tags/tag88.xml><?xml version="1.0" encoding="utf-8"?>
<p:tagLst xmlns:a="http://schemas.openxmlformats.org/drawingml/2006/main" xmlns:r="http://schemas.openxmlformats.org/officeDocument/2006/relationships" xmlns:p="http://schemas.openxmlformats.org/presentationml/2006/main">
  <p:tag name="NUM" val="2"/>
</p:tagLst>
</file>

<file path=ppt/tags/tag89.xml><?xml version="1.0" encoding="utf-8"?>
<p:tagLst xmlns:a="http://schemas.openxmlformats.org/drawingml/2006/main" xmlns:r="http://schemas.openxmlformats.org/officeDocument/2006/relationships" xmlns:p="http://schemas.openxmlformats.org/presentationml/2006/main">
  <p:tag name="NUM" val="3"/>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ags/tag90.xml><?xml version="1.0" encoding="utf-8"?>
<p:tagLst xmlns:a="http://schemas.openxmlformats.org/drawingml/2006/main" xmlns:r="http://schemas.openxmlformats.org/officeDocument/2006/relationships" xmlns:p="http://schemas.openxmlformats.org/presentationml/2006/main">
  <p:tag name="NUM" val="4"/>
</p:tagLst>
</file>

<file path=ppt/tags/tag91.xml><?xml version="1.0" encoding="utf-8"?>
<p:tagLst xmlns:a="http://schemas.openxmlformats.org/drawingml/2006/main" xmlns:r="http://schemas.openxmlformats.org/officeDocument/2006/relationships" xmlns:p="http://schemas.openxmlformats.org/presentationml/2006/main">
  <p:tag name="NUM" val="1"/>
</p:tagLst>
</file>

<file path=ppt/tags/tag92.xml><?xml version="1.0" encoding="utf-8"?>
<p:tagLst xmlns:a="http://schemas.openxmlformats.org/drawingml/2006/main" xmlns:r="http://schemas.openxmlformats.org/officeDocument/2006/relationships" xmlns:p="http://schemas.openxmlformats.org/presentationml/2006/main">
  <p:tag name="NUM" val="2"/>
</p:tagLst>
</file>

<file path=ppt/tags/tag93.xml><?xml version="1.0" encoding="utf-8"?>
<p:tagLst xmlns:a="http://schemas.openxmlformats.org/drawingml/2006/main" xmlns:r="http://schemas.openxmlformats.org/officeDocument/2006/relationships" xmlns:p="http://schemas.openxmlformats.org/presentationml/2006/main">
  <p:tag name="NUM" val="3"/>
</p:tagLst>
</file>

<file path=ppt/tags/tag94.xml><?xml version="1.0" encoding="utf-8"?>
<p:tagLst xmlns:a="http://schemas.openxmlformats.org/drawingml/2006/main" xmlns:r="http://schemas.openxmlformats.org/officeDocument/2006/relationships" xmlns:p="http://schemas.openxmlformats.org/presentationml/2006/main">
  <p:tag name="AS_UNIQUEID" val="45"/>
  <p:tag name="NUM" val="4"/>
</p:tagLst>
</file>

<file path=ppt/tags/tag95.xml><?xml version="1.0" encoding="utf-8"?>
<p:tagLst xmlns:a="http://schemas.openxmlformats.org/drawingml/2006/main" xmlns:r="http://schemas.openxmlformats.org/officeDocument/2006/relationships" xmlns:p="http://schemas.openxmlformats.org/presentationml/2006/main">
  <p:tag name="AS_UNIQUEID" val="440"/>
  <p:tag name="NUM" val="1"/>
</p:tagLst>
</file>

<file path=ppt/tags/tag96.xml><?xml version="1.0" encoding="utf-8"?>
<p:tagLst xmlns:a="http://schemas.openxmlformats.org/drawingml/2006/main" xmlns:r="http://schemas.openxmlformats.org/officeDocument/2006/relationships" xmlns:p="http://schemas.openxmlformats.org/presentationml/2006/main">
  <p:tag name="AS_UNIQUEID" val="441"/>
  <p:tag name="NUM" val="2"/>
</p:tagLst>
</file>

<file path=ppt/tags/tag97.xml><?xml version="1.0" encoding="utf-8"?>
<p:tagLst xmlns:a="http://schemas.openxmlformats.org/drawingml/2006/main" xmlns:r="http://schemas.openxmlformats.org/officeDocument/2006/relationships" xmlns:p="http://schemas.openxmlformats.org/presentationml/2006/main">
  <p:tag name="AS_UNIQUEID" val="442"/>
  <p:tag name="NUM" val="3"/>
</p:tagLst>
</file>

<file path=ppt/tags/tag98.xml><?xml version="1.0" encoding="utf-8"?>
<p:tagLst xmlns:a="http://schemas.openxmlformats.org/drawingml/2006/main" xmlns:r="http://schemas.openxmlformats.org/officeDocument/2006/relationships" xmlns:p="http://schemas.openxmlformats.org/presentationml/2006/main">
  <p:tag name="AS_UNIQUEID" val="443"/>
  <p:tag name="NUM" val="4"/>
</p:tagLst>
</file>

<file path=ppt/tags/tag99.xml><?xml version="1.0" encoding="utf-8"?>
<p:tagLst xmlns:a="http://schemas.openxmlformats.org/drawingml/2006/main" xmlns:r="http://schemas.openxmlformats.org/officeDocument/2006/relationships" xmlns:p="http://schemas.openxmlformats.org/presentationml/2006/main">
  <p:tag name="AS_UNIQUEID" val="436"/>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69058AC9EE228429B276728904E28CD" ma:contentTypeVersion="12" ma:contentTypeDescription="Create a new document." ma:contentTypeScope="" ma:versionID="aac4e6d61c5f0c6f1bad130ea1ce5c85">
  <xsd:schema xmlns:xsd="http://www.w3.org/2001/XMLSchema" xmlns:xs="http://www.w3.org/2001/XMLSchema" xmlns:p="http://schemas.microsoft.com/office/2006/metadata/properties" xmlns:ns2="be3e311a-cf24-422d-8724-fb8608ceb2d1" xmlns:ns3="2bc3e199-3002-4639-b6ee-c7b7ae722963" targetNamespace="http://schemas.microsoft.com/office/2006/metadata/properties" ma:root="true" ma:fieldsID="4a33fef81ee09fb63e6babb9d27e432d" ns2:_="" ns3:_="">
    <xsd:import namespace="be3e311a-cf24-422d-8724-fb8608ceb2d1"/>
    <xsd:import namespace="2bc3e199-3002-4639-b6ee-c7b7ae72296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EventHashCode" minOccurs="0"/>
                <xsd:element ref="ns2:MediaServiceGenerationTim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3e311a-cf24-422d-8724-fb8608ceb2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c3e199-3002-4639-b6ee-c7b7ae72296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9FEAE5-4EFC-4ADC-9EB6-F3366F28B96C}">
  <ds:schemaRefs>
    <ds:schemaRef ds:uri="http://schemas.microsoft.com/office/infopath/2007/PartnerControls"/>
    <ds:schemaRef ds:uri="http://schemas.microsoft.com/office/2006/documentManagement/types"/>
    <ds:schemaRef ds:uri="http://schemas.microsoft.com/office/2006/metadata/properties"/>
    <ds:schemaRef ds:uri="2bc3e199-3002-4639-b6ee-c7b7ae722963"/>
    <ds:schemaRef ds:uri="http://www.w3.org/XML/1998/namespace"/>
    <ds:schemaRef ds:uri="http://purl.org/dc/terms/"/>
    <ds:schemaRef ds:uri="http://purl.org/dc/elements/1.1/"/>
    <ds:schemaRef ds:uri="http://schemas.openxmlformats.org/package/2006/metadata/core-properties"/>
    <ds:schemaRef ds:uri="be3e311a-cf24-422d-8724-fb8608ceb2d1"/>
    <ds:schemaRef ds:uri="http://purl.org/dc/dcmitype/"/>
  </ds:schemaRefs>
</ds:datastoreItem>
</file>

<file path=customXml/itemProps2.xml><?xml version="1.0" encoding="utf-8"?>
<ds:datastoreItem xmlns:ds="http://schemas.openxmlformats.org/officeDocument/2006/customXml" ds:itemID="{F9AF87AF-81F2-459E-8066-90F7EB8A28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3e311a-cf24-422d-8724-fb8608ceb2d1"/>
    <ds:schemaRef ds:uri="2bc3e199-3002-4639-b6ee-c7b7ae72296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40BFCEE-5DE8-4B8A-AD87-1D8CAE8ED2B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2397</Words>
  <Application>Microsoft Office PowerPoint</Application>
  <PresentationFormat>On-screen Show (16:9)</PresentationFormat>
  <Paragraphs>233</Paragraphs>
  <Slides>21</Slides>
  <Notes>21</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vt:lpstr>
      <vt:lpstr>Arial Black</vt:lpstr>
      <vt:lpstr>Calibri</vt:lpstr>
      <vt:lpstr>Calibri Light</vt:lpstr>
      <vt:lpstr>Comic Sans MS</vt:lpstr>
      <vt:lpstr>Courier New</vt:lpstr>
      <vt:lpstr>Wingdings</vt:lpstr>
      <vt:lpstr>Office Theme</vt:lpstr>
      <vt:lpstr>Les objectifs SMART</vt:lpstr>
      <vt:lpstr>Avertissement</vt:lpstr>
      <vt:lpstr>PowerPoint Presentation</vt:lpstr>
      <vt:lpstr>Qu’est-ce qu’un objectif?</vt:lpstr>
      <vt:lpstr>Pourquoi est-il important  de se fixer des objectifs? </vt:lpstr>
      <vt:lpstr>Établir des objectifs SMART</vt:lpstr>
      <vt:lpstr>Apprendre à se fixer des objectifs SMART</vt:lpstr>
      <vt:lpstr>Objectif lié à l’avenir professionnel</vt:lpstr>
      <vt:lpstr>L’objectif de Thomas est-il un objectif SMART?</vt:lpstr>
      <vt:lpstr>Objectif lié au domaine scolaire</vt:lpstr>
      <vt:lpstr>L’objectif de Farah est-il un objectif SMART?</vt:lpstr>
      <vt:lpstr>Objectif lié à la famille ou aux amis</vt:lpstr>
      <vt:lpstr>L’objectif de Marika est-il un objectif SMART?</vt:lpstr>
      <vt:lpstr>Objectif lié à la santé ou au sport</vt:lpstr>
      <vt:lpstr>L’objectif d’Antoine est-il un objectif SMART?</vt:lpstr>
      <vt:lpstr>Voyons ce que d’autres ont à dire...</vt:lpstr>
      <vt:lpstr>Aperçu de vos objectifs SMART</vt:lpstr>
      <vt:lpstr>Qu’avez-vous appris aujourd’hui?</vt:lpstr>
      <vt:lpstr>Pour conclure…</vt:lpstr>
      <vt:lpstr>Demande d’atelier de littératie financière</vt:lpstr>
      <vt:lpstr>© 2021 Comptables professionnels agréés du Canada Tous droits réservés. Cette publication est protégée par des droits d’auteur et ne peut être reproduite, stockée dans un système de recherche documentaire ni transmise de quelque manière que ce soit (électroniquement, mécaniquement, par photocopie, enregistrement ou toute autre méthode) sans autorisation écrite préalable.  Pour toute question relative à cette autorisation, veuillez écrire à litteratiefinanciere@cpacanada.ca.</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Séance virtuelle -  Les objectifs SMART expliqués aux adolescents</dc:title>
  <dc:subject>Établissement d'objectifs</dc:subject>
  <dc:creator/>
  <cp:keywords>CPA Canada, littératie financière, école virtuelle, présentation PPT, fixation d'objectifs</cp:keywords>
  <cp:lastModifiedBy/>
  <cp:revision>1</cp:revision>
  <dcterms:created xsi:type="dcterms:W3CDTF">2019-12-24T13:49:41Z</dcterms:created>
  <dcterms:modified xsi:type="dcterms:W3CDTF">2021-06-22T20:58:13Z</dcterms:modified>
  <cp:category>Littératie financière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0x010100369058AC9EE228429B276728904E28CD</vt:lpwstr>
  </property>
</Properties>
</file>